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5"/>
  </p:notesMasterIdLst>
  <p:sldIdLst>
    <p:sldId id="312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256" r:id="rId20"/>
    <p:sldId id="314" r:id="rId21"/>
    <p:sldId id="313" r:id="rId22"/>
    <p:sldId id="280" r:id="rId23"/>
    <p:sldId id="281" r:id="rId24"/>
    <p:sldId id="279" r:id="rId25"/>
    <p:sldId id="282" r:id="rId26"/>
    <p:sldId id="283" r:id="rId27"/>
    <p:sldId id="284" r:id="rId28"/>
    <p:sldId id="285" r:id="rId29"/>
    <p:sldId id="293" r:id="rId30"/>
    <p:sldId id="294" r:id="rId31"/>
    <p:sldId id="286" r:id="rId32"/>
    <p:sldId id="288" r:id="rId33"/>
    <p:sldId id="289" r:id="rId34"/>
    <p:sldId id="290" r:id="rId35"/>
    <p:sldId id="291" r:id="rId36"/>
    <p:sldId id="292" r:id="rId37"/>
    <p:sldId id="315" r:id="rId38"/>
    <p:sldId id="316" r:id="rId39"/>
    <p:sldId id="317" r:id="rId40"/>
    <p:sldId id="318" r:id="rId41"/>
    <p:sldId id="319" r:id="rId42"/>
    <p:sldId id="320" r:id="rId43"/>
    <p:sldId id="321" r:id="rId4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F1FC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6" y="157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365BE-4055-44E6-8D32-6B5C0D720595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6B6914-2FBD-482C-B200-8333CCAD20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3609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手繪多邊形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" name="手繪多邊形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" name="手繪多邊形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" name="手繪多邊形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" name="手繪多邊形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" name="手繪多邊形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" name="手繪多邊形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" name="手繪多邊形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" name="手繪多邊形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" name="手繪多邊形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" name="手繪多邊形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" name="手繪多邊形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" name="手繪多邊形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" name="手繪多邊形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" name="手繪多邊形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" name="手繪多邊形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" name="手繪多邊形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" name="手繪多邊形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" name="手繪多邊形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" name="手繪多邊形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" name="手繪多邊形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" name="手繪多邊形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" name="手繪多邊形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" name="手繪多邊形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" name="手繪多邊形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" name="手繪多邊形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" name="手繪多邊形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" name="手繪多邊形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" name="手繪多邊形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" name="手繪多邊形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5" name="手繪多邊形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6" name="手繪多邊形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7" name="手繪多邊形​​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8" name="手繪多邊形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9" name="手繪多邊形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40" name="群組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手繪多邊形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2" name="手繪多邊形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" name="手繪多邊形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4" name="手繪多邊形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5" name="手繪多邊形​​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6" name="手繪多邊形​​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7" name="手繪多邊形​​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8" name="手繪多邊形​​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sp>
        <p:nvSpPr>
          <p:cNvPr id="49" name="手繪多邊形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grpSp>
        <p:nvGrpSpPr>
          <p:cNvPr id="50" name="群組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手繪多邊形​​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2" name="手繪多邊形​​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3" name="手繪多邊形​​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4" name="手繪多邊形​​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5" name="手繪多邊形​​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6" name="手繪多邊形​​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7" name="手繪多邊形​​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8" name="手繪多邊形​​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sp>
        <p:nvSpPr>
          <p:cNvPr id="59" name="手繪多邊形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60" name="手繪多邊形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grpSp>
        <p:nvGrpSpPr>
          <p:cNvPr id="61" name="群組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手繪多邊形​​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3" name="手繪多邊形​​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4" name="手繪多邊形​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5" name="手繪多邊形​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6" name="手繪多邊形​​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7" name="手繪多邊形​​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8" name="手繪多邊形​​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9" name="手繪多邊形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0" name="手繪多邊形​​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1" name="手繪多邊形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2" name="手繪多邊形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3" name="手繪多邊形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4" name="手繪多邊形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5" name="手繪多邊形​​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6" name="手繪多邊形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7" name="手繪多邊形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8" name="手繪多邊形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9" name="手繪多邊形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0" name="手繪多邊形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81" name="群組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手繪多邊形​​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3" name="手繪多邊形​​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4" name="手繪多邊形​​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5" name="手繪多邊形​​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6" name="手繪多邊形​​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87" name="群組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手繪多邊形​​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9" name="手繪多邊形​​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0" name="手繪多邊形​​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1" name="手繪多邊形​​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2" name="手繪多邊形​​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3" name="手繪多邊形​​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94" name="群組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手繪多邊形​​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6" name="手繪多邊形​​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7" name="手繪多邊形​​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8" name="手繪多邊形​​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99" name="群組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手繪多邊形​​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1" name="手繪多邊形​​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2" name="手繪多邊形​​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3" name="手繪多邊形​​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4" name="手繪多邊形​​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5" name="手繪多邊形​​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106" name="群組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手繪多邊形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8" name="手繪多邊形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9" name="手繪多邊形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0" name="手繪多邊形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1" name="手繪多邊形​​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2" name="手繪多邊形​​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3" name="手繪多邊形​​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4" name="手繪多邊形​​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sp>
        <p:nvSpPr>
          <p:cNvPr id="115" name="手繪多邊形​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116" name="手繪多邊形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grpSp>
        <p:nvGrpSpPr>
          <p:cNvPr id="117" name="群組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手繪多邊形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9" name="手繪多邊形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0" name="手繪多邊形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1" name="手繪多邊形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2" name="手繪多邊形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3" name="手繪多邊形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4" name="手繪多邊形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5" name="手繪多邊形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6" name="手繪多邊形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7" name="手繪多邊形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8" name="手繪多邊形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9" name="手繪多邊形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0" name="手繪多邊形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1" name="手繪多邊形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2" name="手繪多邊形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3" name="手繪多邊形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4" name="手繪多邊形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5" name="手繪多邊形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6" name="手繪多邊形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7" name="手繪多邊形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8" name="手繪多邊形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9" name="手繪多邊形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0" name="手繪多邊形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1" name="手繪多邊形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2" name="手繪多邊形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3" name="手繪多邊形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4" name="手繪多邊形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5" name="手繪多邊形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146" name="群組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手繪多邊形​​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8" name="手繪多邊形​​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9" name="手繪多邊形​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0" name="手繪多邊形​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1" name="手繪多邊形​​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2" name="手繪多邊形​​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3" name="手繪多邊形​​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4" name="手繪多邊形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5" name="手繪多邊形​​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6" name="手繪多邊形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7" name="手繪多邊形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8" name="手繪多邊形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9" name="手繪多邊形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0" name="手繪多邊形​​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1" name="手繪多邊形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2" name="手繪多邊形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3" name="手繪多邊形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4" name="手繪多邊形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5" name="手繪多邊形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6" name="手繪多邊形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7" name="手繪多邊形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8" name="手繪多邊形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9" name="手繪多邊形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0" name="手繪多邊形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171" name="群組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手繪多邊形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3" name="手繪多邊形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4" name="手繪多邊形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5" name="手繪多邊形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6" name="手繪多邊形​​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7" name="手繪多邊形​​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8" name="手繪多邊形​​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9" name="手繪多邊形​​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rtlCol="0" anchor="b">
            <a:normAutofit/>
          </a:bodyPr>
          <a:lstStyle>
            <a:lvl1pPr algn="ctr">
              <a:defRPr sz="660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484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3039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513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033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rtlCol="0" anchor="b">
            <a:normAutofit/>
          </a:bodyPr>
          <a:lstStyle>
            <a:lvl1pPr algn="l">
              <a:defRPr sz="5200" b="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rtlCol="0"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1341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6209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6044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手繪多邊形​​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7" name="手繪多邊形​​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8" name="手繪多邊形​​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grpSp>
        <p:nvGrpSpPr>
          <p:cNvPr id="9" name="群組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手繪多邊形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" name="手繪多邊形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" name="手繪多邊形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" name="手繪多邊形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" name="手繪多邊形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" name="手繪多邊形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" name="手繪多邊形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" name="手繪多邊形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" name="手繪多邊形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" name="手繪多邊形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" name="手繪多邊形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" name="手繪多邊形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" name="手繪多邊形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" name="手繪多邊形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" name="手繪多邊形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" name="手繪多邊形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" name="手繪多邊形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" name="手繪多邊形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" name="手繪多邊形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" name="手繪多邊形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" name="手繪多邊形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" name="手繪多邊形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" name="手繪多邊形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" name="手繪多邊形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" name="手繪多邊形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5" name="手繪多邊形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6" name="手繪多邊形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7" name="手繪多邊形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8" name="手繪多邊形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9" name="手繪多邊形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0" name="手繪多邊形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1" name="手繪多邊形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2" name="手繪多邊形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" name="手繪多邊形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4" name="手繪多邊形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5" name="手繪多邊形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6" name="手繪多邊形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7" name="手繪多邊形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8" name="手繪多邊形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9" name="手繪多邊形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0" name="手繪多邊形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1" name="手繪多邊形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2" name="手繪多邊形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3" name="手繪多邊形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4" name="手繪多邊形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5" name="手繪多邊形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6" name="手繪多邊形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7" name="手繪多邊形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8" name="手繪多邊形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9" name="手繪多邊形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0" name="手繪多邊形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1" name="手繪多邊形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2" name="手繪多邊形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3" name="手繪多邊形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4" name="手繪多邊形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5" name="手繪多邊形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6" name="手繪多邊形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7" name="手繪多邊形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8" name="手繪多邊形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9" name="手繪多邊形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0" name="手繪多邊形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1" name="手繪多邊形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2" name="手繪多邊形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3" name="手繪多邊形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4" name="手繪多邊形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5" name="手繪多邊形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6" name="手繪多邊形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7" name="手繪多邊形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8" name="手繪多邊形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79" name="手繪多邊形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0" name="手繪多邊形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1" name="手繪多邊形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2" name="手繪多邊形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3" name="手繪多邊形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4" name="手繪多邊形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5" name="手繪多邊形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6" name="手繪多邊形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7" name="手繪多邊形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8" name="手繪多邊形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89" name="手繪多邊形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0" name="手繪多邊形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1" name="手繪多邊形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2" name="手繪多邊形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93" name="群組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手繪多邊形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5" name="手繪多邊形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6" name="手繪多邊形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7" name="手繪多邊形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8" name="手繪多邊形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9" name="手繪多邊形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0" name="手繪多邊形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1" name="手繪多邊形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2" name="手繪多邊形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3" name="手繪多邊形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4" name="手繪多邊形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5" name="手繪多邊形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6" name="手繪多邊形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7" name="手繪多邊形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8" name="手繪多邊形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09" name="手繪多邊形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0" name="手繪多邊形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1" name="手繪多邊形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2" name="手繪多邊形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3" name="手繪多邊形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4" name="手繪多邊形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5" name="手繪多邊形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6" name="手繪多邊形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7" name="手繪多邊形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8" name="手繪多邊形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19" name="手繪多邊形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0" name="手繪多邊形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1" name="手繪多邊形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2" name="手繪多邊形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3" name="手繪多邊形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4" name="手繪多邊形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5" name="手繪多邊形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6" name="手繪多邊形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7" name="手繪多邊形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8" name="手繪多邊形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9" name="手繪多邊形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0" name="手繪多邊形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1" name="手繪多邊形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2" name="手繪多邊形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3" name="手繪多邊形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4" name="手繪多邊形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5" name="手繪多邊形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6" name="手繪多邊形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7" name="手繪多邊形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8" name="手繪多邊形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9" name="手繪多邊形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0" name="手繪多邊形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1" name="手繪多邊形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2" name="手繪多邊形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3" name="手繪多邊形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4" name="手繪多邊形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5" name="手繪多邊形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6" name="手繪多邊形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7" name="手繪多邊形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8" name="手繪多邊形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9" name="手繪多邊形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0" name="手繪多邊形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1" name="手繪多邊形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2" name="手繪多邊形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3" name="手繪多邊形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4" name="手繪多邊形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5" name="手繪多邊形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6" name="手繪多邊形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7" name="手繪多邊形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8" name="手繪多邊形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9" name="手繪多邊形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0" name="手繪多邊形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1" name="手繪多邊形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2" name="手繪多邊形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3" name="手繪多邊形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4" name="手繪多邊形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5" name="手繪多邊形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6" name="手繪多邊形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7" name="手繪多邊形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8" name="手繪多邊形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9" name="手繪多邊形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0" name="手繪多邊形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1" name="手繪多邊形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2" name="手繪多邊形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3" name="手繪多邊形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4" name="手繪多邊形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5" name="手繪多邊形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6" name="手繪多邊形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177" name="群組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手繪多邊形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9" name="手繪多邊形​​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0" name="手繪多邊形​​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1" name="手繪多邊形​​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2" name="手繪多邊形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3" name="手繪多邊形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4" name="手繪多邊形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5" name="手繪多邊形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6" name="手繪多邊形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7" name="手繪多邊形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8" name="手繪多邊形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9" name="手繪多邊形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0" name="手繪多邊形​​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1" name="手繪多邊形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2" name="手繪多邊形​​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3" name="手繪多邊形​​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4" name="手繪多邊形​​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5" name="手繪多邊形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6" name="手繪多邊形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7" name="手繪多邊形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8" name="手繪多邊形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99" name="手繪多邊形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0" name="手繪多邊形​​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1" name="手繪多邊形​​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2" name="手繪多邊形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3" name="手繪多邊形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4" name="手繪多邊形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5" name="手繪多邊形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6" name="手繪多邊形​​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7" name="手繪多邊形​​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8" name="手繪多邊形​​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09" name="手繪多邊形​​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0" name="手繪多邊形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1" name="手繪多邊形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2" name="手繪多邊形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3" name="手繪多邊形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4" name="手繪多邊形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5" name="手繪多邊形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6" name="手繪多邊形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7" name="手繪多邊形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8" name="手繪多邊形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9" name="手繪多邊形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0" name="手繪多邊形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1" name="手繪多邊形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2" name="手繪多邊形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3" name="手繪多邊形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4" name="手繪多邊形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5" name="手繪多邊形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6" name="手繪多邊形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7" name="手繪多邊形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8" name="手繪多邊形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9" name="手繪多邊形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0" name="手繪多邊形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1" name="手繪多邊形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2" name="手繪多邊形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3" name="手繪多邊形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4" name="手繪多邊形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5" name="手繪多邊形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6" name="手繪多邊形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7" name="手繪多邊形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8" name="手繪多邊形​​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9" name="手繪多邊形​​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0" name="手繪多邊形​​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1" name="手繪多邊形​​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2" name="手繪多邊形​​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3" name="手繪多邊形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4" name="手繪多邊形​​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5" name="手繪多邊形​​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6" name="手繪多邊形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7" name="手繪多邊形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8" name="手繪多邊形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9" name="手繪多邊形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0" name="手繪多邊形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1" name="手繪多邊形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2" name="手繪多邊形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3" name="手繪多邊形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4" name="手繪多邊形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5" name="手繪多邊形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6" name="手繪多邊形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7" name="手繪多邊形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8" name="手繪多邊形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9" name="手繪多邊形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260" name="群組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手繪多邊形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2" name="手繪多邊形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3" name="手繪多邊形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4" name="手繪多邊形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5" name="手繪多邊形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6" name="手繪多邊形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7" name="手繪多邊形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8" name="手繪多邊形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69" name="手繪多邊形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0" name="手繪多邊形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1" name="手繪多邊形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2" name="手繪多邊形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3" name="手繪多邊形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solidFill>
                  <a:schemeClr val="accent6"/>
                </a:solidFill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4" name="手繪多邊形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5" name="手繪多邊形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6" name="手繪多邊形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7" name="手繪多邊形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solidFill>
                  <a:schemeClr val="accent6"/>
                </a:solidFill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8" name="手繪多邊形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79" name="手繪多邊形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0" name="手繪多邊形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1" name="手繪多邊形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2" name="手繪多邊形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3" name="手繪多邊形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4" name="手繪多邊形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solidFill>
                  <a:schemeClr val="accent6">
                    <a:lumMod val="75000"/>
                  </a:schemeClr>
                </a:solidFill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5" name="手繪多邊形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solidFill>
                  <a:schemeClr val="accent6">
                    <a:lumMod val="75000"/>
                  </a:schemeClr>
                </a:solidFill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6" name="手繪多邊形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7" name="手繪多邊形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8" name="手繪多邊形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289" name="群組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手繪多邊形​​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1" name="橢圓​​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2" name="手繪多邊形​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3" name="手繪多邊形​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4" name="手繪多邊形​​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5" name="手繪多邊形​​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6" name="手繪多邊形​​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7" name="手繪多邊形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8" name="手繪多邊形​​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9" name="手繪多邊形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0" name="手繪多邊形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1" name="手繪多邊形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2" name="手繪多邊形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3" name="手繪多邊形​​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4" name="手繪多邊形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5" name="手繪多邊形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6" name="手繪多邊形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7" name="手繪多邊形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8" name="手繪多邊形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9" name="手繪多邊形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sp>
        <p:nvSpPr>
          <p:cNvPr id="310" name="手繪多邊形​​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grpSp>
        <p:nvGrpSpPr>
          <p:cNvPr id="311" name="群組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手繪多邊形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3" name="手繪多邊形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4" name="手繪多邊形​​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5" name="手繪多邊形​​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6" name="手繪多邊形​​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7" name="手繪多邊形​​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8" name="手繪多邊形​​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9" name="手繪多邊形​​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0" name="手繪多邊形​​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1" name="手繪多邊形​​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2" name="手繪多邊形​​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3" name="手繪多邊形​​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4" name="手繪多邊形​​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5" name="手繪多邊形​​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6" name="手繪多邊形​​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7" name="手繪多邊形​​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8" name="手繪多邊形​​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9" name="手繪多邊形​​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0" name="手繪多邊形​​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1" name="手繪多邊形​​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2" name="手繪多邊形​​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3" name="手繪多邊形​​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4" name="手繪多邊形​​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5" name="手繪多邊形​​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6" name="手繪多邊形​​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7" name="手繪多邊形​​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8" name="手繪多邊形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9" name="手繪多邊形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0" name="手繪多邊形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1" name="手繪多邊形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2" name="手繪多邊形​​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3" name="手繪多邊形​​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4" name="手繪多邊形​​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5" name="手繪多邊形​​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6" name="手繪多邊形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47" name="手繪多邊形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348" name="群組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群組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手繪多邊形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76" name="手繪多邊形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77" name="手繪多邊形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78" name="手繪多邊形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79" name="手繪多邊形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0" name="手繪多邊形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1" name="手繪多邊形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2" name="手繪多邊形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3" name="手繪多邊形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4" name="手繪多邊形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5" name="手繪多邊形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6" name="手繪多邊形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7" name="手繪多邊形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8" name="手繪多邊形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89" name="手繪多邊形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0" name="手繪多邊形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1" name="手繪多邊形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2" name="手繪多邊形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3" name="手繪多邊形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4" name="手繪多邊形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5" name="手繪多邊形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6" name="手繪多邊形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7" name="手繪多邊形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8" name="手繪多邊形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99" name="手繪多邊形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0" name="手繪多邊形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1" name="手繪多邊形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2" name="手繪多邊形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3" name="手繪多邊形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4" name="手繪多邊形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5" name="手繪多邊形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6" name="手繪多邊形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7" name="手繪多邊形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8" name="手繪多邊形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09" name="手繪多邊形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0" name="手繪多邊形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1" name="手繪多邊形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2" name="手繪多邊形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3" name="手繪多邊形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4" name="手繪多邊形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5" name="手繪多邊形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6" name="手繪多邊形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7" name="手繪多邊形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8" name="手繪多邊形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19" name="手繪多邊形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20" name="手繪多邊形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421" name="手繪多邊形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</p:grpSp>
        <p:grpSp>
          <p:nvGrpSpPr>
            <p:cNvPr id="350" name="群組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手繪多邊形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67" name="手繪多邊形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68" name="手繪多邊形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69" name="手繪多邊形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70" name="手繪多邊形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71" name="手繪多邊形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72" name="手繪多邊形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73" name="手繪多邊形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74" name="手繪多邊形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</p:grpSp>
        <p:grpSp>
          <p:nvGrpSpPr>
            <p:cNvPr id="351" name="群組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手繪多邊形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60" name="手繪多邊形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61" name="手繪多邊形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62" name="手繪多邊形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63" name="手繪多邊形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64" name="手繪多邊形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65" name="手繪多邊形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</p:grpSp>
        <p:grpSp>
          <p:nvGrpSpPr>
            <p:cNvPr id="352" name="群組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手繪多邊形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54" name="手繪多邊形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55" name="手繪多邊形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56" name="手繪多邊形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57" name="手繪多邊形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  <p:sp>
            <p:nvSpPr>
              <p:cNvPr id="358" name="手繪多邊形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TW" altLang="en-US" dirty="0">
                  <a:latin typeface="細明體" panose="02020509000000000000" pitchFamily="49" charset="-120"/>
                  <a:ea typeface="細明體" panose="02020509000000000000" pitchFamily="49" charset="-120"/>
                </a:endParaRPr>
              </a:p>
            </p:txBody>
          </p:sp>
        </p:grpSp>
      </p:grpSp>
      <p:grpSp>
        <p:nvGrpSpPr>
          <p:cNvPr id="422" name="群組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手繪多邊形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24" name="手繪多邊形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25" name="手繪多邊形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26" name="手繪多邊形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27" name="手繪多邊形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28" name="手繪多邊形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29" name="手繪多邊形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0" name="手繪多邊形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431" name="群組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手繪多邊形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3" name="手繪多邊形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4" name="手繪多邊形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5" name="手繪多邊形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6" name="手繪多邊形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7" name="手繪多邊形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8" name="手繪多邊形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39" name="手繪多邊形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440" name="群組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手繪多邊形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42" name="手繪多邊形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43" name="手繪多邊形​​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44" name="手繪多邊形​​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45" name="手繪多邊形​​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46" name="手繪多邊形​​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47" name="手繪多邊形​​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48" name="手繪多邊形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rtlCol="0" anchor="ctr">
            <a:normAutofit/>
          </a:bodyPr>
          <a:lstStyle>
            <a:lvl1pPr algn="ctr">
              <a:defRPr sz="600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2115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9494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rtlCol="0" anchor="b">
            <a:normAutofit/>
          </a:bodyPr>
          <a:lstStyle>
            <a:lvl1pPr>
              <a:defRPr sz="3400" b="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819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rtlCol="0" anchor="b">
            <a:normAutofit/>
          </a:bodyPr>
          <a:lstStyle>
            <a:lvl1pPr>
              <a:defRPr sz="3400" b="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圖片預留位置 2" descr="要新增影像的空白預留位置。按一下預留位置，然後選取您要新增的影像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rtlCol="0"/>
          <a:lstStyle/>
          <a:p>
            <a:endParaRPr lang="zh-TW" altLang="en-US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>
          <a:xfrm>
            <a:off x="8751297" y="6601968"/>
            <a:ext cx="1266278" cy="193933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fld id="{85B381D4-9EBD-4E64-98F1-55258ACC9852}" type="datetimeFigureOut">
              <a:rPr lang="zh-TW" altLang="en-US" smtClean="0"/>
              <a:t>2019/1/8</a:t>
            </a:fld>
            <a:endParaRPr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rtlCol="0"/>
          <a:lstStyle/>
          <a:p>
            <a:fld id="{2BDDB7FF-2790-4E64-AB2D-859C754C7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1132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手繪多邊形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8" name="手繪多邊形 51"/>
          <p:cNvSpPr>
            <a:spLocks/>
          </p:cNvSpPr>
          <p:nvPr/>
        </p:nvSpPr>
        <p:spPr bwMode="auto">
          <a:xfrm>
            <a:off x="0" y="5638801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9" name="手繪多邊形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grpSp>
        <p:nvGrpSpPr>
          <p:cNvPr id="10" name="群組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手繪多邊形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2" name="手繪多邊形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3" name="手繪多邊形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4" name="手繪多邊形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" name="手繪多邊形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6" name="手繪多邊形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7" name="手繪多邊形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8" name="手繪多邊形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19" name="群組 18"/>
          <p:cNvGrpSpPr/>
          <p:nvPr userDrawn="1"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手繪多邊形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1" name="手繪多邊形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2" name="手繪多邊形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3" name="手繪多邊形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4" name="手繪多邊形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5" name="手繪多邊形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26" name="群組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手繪多邊形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8" name="手繪多邊形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29" name="手繪多邊形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0" name="手繪多邊形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1" name="手繪多邊形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2" name="手繪多邊形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3" name="手繪多邊形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34" name="群組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手繪多邊形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6" name="手繪多邊形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7" name="手繪多邊形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8" name="手繪多邊形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39" name="手繪多邊形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0" name="手繪多邊形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1" name="手繪多邊形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2" name="手繪多邊形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43" name="群組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手繪多邊形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5" name="手繪多邊形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6" name="手繪多邊形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7" name="手繪多邊形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8" name="手繪多邊形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49" name="手繪多邊形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0" name="手繪多邊形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1" name="手繪多邊形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52" name="群組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手繪多邊形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4" name="手繪多邊形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5" name="手繪多邊形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6" name="手繪多邊形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7" name="手繪多邊形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8" name="手繪多邊形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59" name="手繪多邊形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0" name="手繪多邊形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grpSp>
        <p:nvGrpSpPr>
          <p:cNvPr id="61" name="群組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手繪多邊形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3" name="手繪多邊形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4" name="手繪多邊形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5" name="手繪多邊形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6" name="手繪多邊形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7" name="手繪多邊形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8" name="手繪多邊形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69" name="手繪多邊形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</p:grp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dirty="0"/>
              <a:t>按一下以編輯母片文字樣式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</p:txBody>
      </p:sp>
      <p:sp>
        <p:nvSpPr>
          <p:cNvPr id="70" name="矩形 69"/>
          <p:cNvSpPr/>
          <p:nvPr userDrawn="1"/>
        </p:nvSpPr>
        <p:spPr>
          <a:xfrm>
            <a:off x="11034039" y="6219097"/>
            <a:ext cx="5533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0"/>
            <a:r>
              <a:rPr lang="en-US" altLang="zh-TW" sz="1600" b="1" dirty="0" smtClean="0">
                <a:latin typeface="Calibri" panose="020F0502020204030204" pitchFamily="34" charset="0"/>
                <a:ea typeface="細明體" panose="02020509000000000000" pitchFamily="49" charset="-120"/>
                <a:cs typeface="Calibri" panose="020F0502020204030204" pitchFamily="34" charset="0"/>
              </a:rPr>
              <a:t>-</a:t>
            </a:r>
            <a:fld id="{CE73C213-0CEF-434C-920A-B0781366EF2A}" type="slidenum">
              <a:rPr lang="zh-TW" altLang="en-US" sz="1600" b="1" smtClean="0">
                <a:latin typeface="Calibri" panose="020F0502020204030204" pitchFamily="34" charset="0"/>
                <a:ea typeface="細明體" panose="02020509000000000000" pitchFamily="49" charset="-120"/>
                <a:cs typeface="Calibri" panose="020F0502020204030204" pitchFamily="34" charset="0"/>
              </a:rPr>
              <a:pPr rtl="0"/>
              <a:t>‹#›</a:t>
            </a:fld>
            <a:r>
              <a:rPr lang="en-US" altLang="zh-TW" sz="1600" b="1" dirty="0" smtClean="0">
                <a:latin typeface="Calibri" panose="020F0502020204030204" pitchFamily="34" charset="0"/>
                <a:ea typeface="細明體" panose="02020509000000000000" pitchFamily="49" charset="-120"/>
                <a:cs typeface="Calibri" panose="020F0502020204030204" pitchFamily="34" charset="0"/>
              </a:rPr>
              <a:t>-</a:t>
            </a:r>
            <a:endParaRPr lang="zh-TW" altLang="en-US" sz="1600" b="1" dirty="0">
              <a:latin typeface="Calibri" panose="020F0502020204030204" pitchFamily="34" charset="0"/>
              <a:ea typeface="細明體" panose="02020509000000000000" pitchFamily="49" charset="-12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836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stkdgus35/EDSR-PyTorch.git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Final Project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4000" b="1" dirty="0" smtClean="0">
                <a:ea typeface="標楷體" panose="03000509000000000000" pitchFamily="65" charset="-120"/>
              </a:rPr>
              <a:t>Team 3</a:t>
            </a:r>
          </a:p>
          <a:p>
            <a:r>
              <a:rPr lang="zh-TW" altLang="en-US" sz="4000" b="1" dirty="0" smtClean="0">
                <a:ea typeface="標楷體" panose="03000509000000000000" pitchFamily="65" charset="-120"/>
              </a:rPr>
              <a:t>陳心怡、王啟龍、孫際恬</a:t>
            </a:r>
            <a:endParaRPr lang="en-US" altLang="zh-TW" sz="4000" b="1" dirty="0" smtClean="0">
              <a:ea typeface="標楷體" panose="03000509000000000000" pitchFamily="65" charset="-120"/>
            </a:endParaRPr>
          </a:p>
          <a:p>
            <a:r>
              <a:rPr lang="en-US" altLang="zh-TW" sz="4000" b="1" dirty="0" smtClean="0">
                <a:ea typeface="標楷體" panose="03000509000000000000" pitchFamily="65" charset="-120"/>
              </a:rPr>
              <a:t>(</a:t>
            </a:r>
            <a:r>
              <a:rPr lang="zh-TW" altLang="en-US" sz="4000" b="1" dirty="0" smtClean="0">
                <a:ea typeface="標楷體" panose="03000509000000000000" pitchFamily="65" charset="-120"/>
              </a:rPr>
              <a:t>依報告順序</a:t>
            </a:r>
            <a:r>
              <a:rPr lang="en-US" altLang="zh-TW" sz="4000" b="1" dirty="0" smtClean="0">
                <a:ea typeface="標楷體" panose="03000509000000000000" pitchFamily="65" charset="-120"/>
              </a:rPr>
              <a:t>)</a:t>
            </a:r>
            <a:endParaRPr lang="zh-TW" altLang="en-US" sz="4000" b="1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8237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Experiment flow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Network model</a:t>
            </a:r>
          </a:p>
          <a:p>
            <a:pPr lvl="1"/>
            <a:r>
              <a:rPr lang="en-US" altLang="zh-TW" dirty="0" smtClean="0"/>
              <a:t>resnet20_cifar</a:t>
            </a:r>
          </a:p>
          <a:p>
            <a:r>
              <a:rPr lang="en-US" altLang="zh-TW" dirty="0" smtClean="0"/>
              <a:t>Baseline model</a:t>
            </a:r>
          </a:p>
          <a:p>
            <a:pPr lvl="1"/>
            <a:r>
              <a:rPr lang="en-US" altLang="zh-TW" dirty="0" smtClean="0"/>
              <a:t>Learning rate: Initial 0.3, </a:t>
            </a:r>
            <a:r>
              <a:rPr lang="en-US" altLang="zh-TW" dirty="0" err="1" smtClean="0"/>
              <a:t>CosineAnnealingLR</a:t>
            </a:r>
            <a:r>
              <a:rPr lang="en-US" altLang="zh-TW" dirty="0"/>
              <a:t>, </a:t>
            </a:r>
            <a:r>
              <a:rPr lang="en-US" altLang="zh-TW" dirty="0" err="1" smtClean="0"/>
              <a:t>T_max</a:t>
            </a:r>
            <a:r>
              <a:rPr lang="en-US" altLang="zh-TW" dirty="0" smtClean="0"/>
              <a:t> 290, from 10 to 300 </a:t>
            </a:r>
            <a:r>
              <a:rPr lang="en-US" altLang="zh-TW" dirty="0" err="1" smtClean="0"/>
              <a:t>epoches</a:t>
            </a:r>
            <a:endParaRPr lang="en-US" altLang="zh-TW" dirty="0" smtClean="0"/>
          </a:p>
          <a:p>
            <a:r>
              <a:rPr lang="en-US" altLang="zh-TW" dirty="0" smtClean="0"/>
              <a:t>Pruning by resuming baseline model</a:t>
            </a:r>
          </a:p>
          <a:p>
            <a:pPr lvl="1"/>
            <a:r>
              <a:rPr lang="en-US" altLang="zh-TW" dirty="0" smtClean="0"/>
              <a:t>L1RankedStructureParameterPruner: [0.6, ‘3D’], from 430 to 500 </a:t>
            </a:r>
            <a:r>
              <a:rPr lang="en-US" altLang="zh-TW" dirty="0" err="1" smtClean="0"/>
              <a:t>epoches</a:t>
            </a:r>
            <a:endParaRPr lang="en-US" altLang="zh-TW" dirty="0" smtClean="0"/>
          </a:p>
          <a:p>
            <a:pPr lvl="1"/>
            <a:r>
              <a:rPr lang="en-US" altLang="zh-TW" dirty="0"/>
              <a:t>Learning rate: Initial </a:t>
            </a:r>
            <a:r>
              <a:rPr lang="en-US" altLang="zh-TW" dirty="0" smtClean="0"/>
              <a:t>0.03</a:t>
            </a:r>
            <a:r>
              <a:rPr lang="en-US" altLang="zh-TW" dirty="0"/>
              <a:t>, </a:t>
            </a:r>
            <a:r>
              <a:rPr lang="en-US" altLang="zh-TW" dirty="0" err="1"/>
              <a:t>StepLR</a:t>
            </a:r>
            <a:r>
              <a:rPr lang="en-US" altLang="zh-TW" dirty="0"/>
              <a:t>, </a:t>
            </a:r>
            <a:r>
              <a:rPr lang="en-US" altLang="zh-TW" dirty="0" err="1" smtClean="0"/>
              <a:t>step_size</a:t>
            </a:r>
            <a:r>
              <a:rPr lang="en-US" altLang="zh-TW" dirty="0" smtClean="0"/>
              <a:t> 45, </a:t>
            </a:r>
            <a:r>
              <a:rPr lang="en-US" altLang="zh-TW" dirty="0"/>
              <a:t>from </a:t>
            </a:r>
            <a:r>
              <a:rPr lang="en-US" altLang="zh-TW" dirty="0" smtClean="0"/>
              <a:t>45 </a:t>
            </a:r>
            <a:r>
              <a:rPr lang="en-US" altLang="zh-TW" dirty="0"/>
              <a:t>to </a:t>
            </a:r>
            <a:r>
              <a:rPr lang="en-US" altLang="zh-TW" dirty="0" smtClean="0"/>
              <a:t>500 </a:t>
            </a:r>
            <a:r>
              <a:rPr lang="en-US" altLang="zh-TW" dirty="0" err="1" smtClean="0"/>
              <a:t>epoches</a:t>
            </a:r>
            <a:endParaRPr lang="en-US" altLang="zh-TW" dirty="0" smtClean="0"/>
          </a:p>
          <a:p>
            <a:r>
              <a:rPr lang="en-US" altLang="zh-TW" dirty="0" err="1" smtClean="0"/>
              <a:t>Thining</a:t>
            </a:r>
            <a:r>
              <a:rPr lang="en-US" altLang="zh-TW" dirty="0" smtClean="0"/>
              <a:t> by resuming pruned model</a:t>
            </a:r>
          </a:p>
          <a:p>
            <a:pPr lvl="1"/>
            <a:r>
              <a:rPr lang="en-US" altLang="zh-TW" dirty="0" smtClean="0"/>
              <a:t>Fail due to </a:t>
            </a:r>
            <a:r>
              <a:rPr lang="en-US" altLang="zh-TW" dirty="0" err="1" smtClean="0"/>
              <a:t>pytorch</a:t>
            </a:r>
            <a:r>
              <a:rPr lang="en-US" altLang="zh-TW" dirty="0" smtClean="0"/>
              <a:t> version 0.4.1 in NCHC server !!</a:t>
            </a:r>
          </a:p>
        </p:txBody>
      </p:sp>
      <p:sp>
        <p:nvSpPr>
          <p:cNvPr id="4" name="矩形 3"/>
          <p:cNvSpPr/>
          <p:nvPr/>
        </p:nvSpPr>
        <p:spPr>
          <a:xfrm>
            <a:off x="2125672" y="5465195"/>
            <a:ext cx="3851504" cy="307777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TW" sz="1400" dirty="0"/>
              <a:t>Invoked with: </a:t>
            </a:r>
            <a:r>
              <a:rPr lang="en-US" altLang="zh-TW" sz="1400" dirty="0" err="1"/>
              <a:t>OperatorExportTypes.RAW</a:t>
            </a:r>
            <a:r>
              <a:rPr lang="en-US" altLang="zh-TW" sz="1400" dirty="0"/>
              <a:t>, False 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1240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Baseline model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28572" y="1485900"/>
            <a:ext cx="9134856" cy="2020871"/>
          </a:xfrm>
        </p:spPr>
        <p:txBody>
          <a:bodyPr numCol="2">
            <a:normAutofit fontScale="92500" lnSpcReduction="20000"/>
          </a:bodyPr>
          <a:lstStyle/>
          <a:p>
            <a:r>
              <a:rPr lang="en-US" altLang="zh-TW" sz="1600" dirty="0" smtClean="0"/>
              <a:t>Best </a:t>
            </a:r>
            <a:r>
              <a:rPr lang="en-US" altLang="zh-TW" sz="1600" dirty="0"/>
              <a:t>Top1: 85.367   On Epoch: </a:t>
            </a:r>
            <a:r>
              <a:rPr lang="en-US" altLang="zh-TW" sz="1600" dirty="0" smtClean="0"/>
              <a:t>299</a:t>
            </a:r>
          </a:p>
          <a:p>
            <a:r>
              <a:rPr lang="en-US" altLang="zh-TW" sz="1600" dirty="0"/>
              <a:t>Total MACs : </a:t>
            </a:r>
            <a:r>
              <a:rPr lang="en-US" altLang="zh-TW" sz="1600" dirty="0" smtClean="0"/>
              <a:t>40,813,184</a:t>
            </a:r>
          </a:p>
          <a:p>
            <a:r>
              <a:rPr lang="en-US" altLang="zh-TW" sz="1600" dirty="0" smtClean="0"/>
              <a:t>Total </a:t>
            </a:r>
            <a:r>
              <a:rPr lang="en-US" altLang="zh-TW" sz="1600" dirty="0"/>
              <a:t>Weights: 270,896 </a:t>
            </a:r>
          </a:p>
          <a:p>
            <a:endParaRPr lang="en-US" altLang="zh-TW" sz="1600" dirty="0" smtClean="0"/>
          </a:p>
          <a:p>
            <a:endParaRPr lang="en-US" altLang="zh-TW" sz="1600" dirty="0"/>
          </a:p>
          <a:p>
            <a:r>
              <a:rPr lang="en-US" altLang="zh-TW" sz="1600" dirty="0" smtClean="0"/>
              <a:t>USE GPU</a:t>
            </a:r>
          </a:p>
          <a:p>
            <a:pPr lvl="1"/>
            <a:r>
              <a:rPr lang="en-US" altLang="zh-TW" sz="1400" dirty="0" smtClean="0"/>
              <a:t>CPU </a:t>
            </a:r>
            <a:r>
              <a:rPr lang="en-US" altLang="zh-TW" sz="1400" dirty="0"/>
              <a:t>times: user 4.91 s, sys: 1.7 s, total: 6.61 s</a:t>
            </a:r>
          </a:p>
          <a:p>
            <a:pPr lvl="1"/>
            <a:r>
              <a:rPr lang="en-US" altLang="zh-TW" sz="1400" dirty="0"/>
              <a:t>Wall time: </a:t>
            </a:r>
            <a:r>
              <a:rPr lang="en-US" altLang="zh-TW" sz="1400" dirty="0" smtClean="0"/>
              <a:t>8.32 s</a:t>
            </a:r>
          </a:p>
          <a:p>
            <a:r>
              <a:rPr lang="en-US" altLang="zh-TW" sz="1600" dirty="0" smtClean="0"/>
              <a:t>Not use GPU</a:t>
            </a:r>
          </a:p>
          <a:p>
            <a:pPr lvl="1"/>
            <a:r>
              <a:rPr lang="en-US" altLang="zh-TW" sz="1400" dirty="0"/>
              <a:t>CPU times: user 4.93 s, sys: 1.88 s, total: 6.81 s</a:t>
            </a:r>
          </a:p>
          <a:p>
            <a:pPr lvl="1"/>
            <a:r>
              <a:rPr lang="en-US" altLang="zh-TW" sz="1400" dirty="0"/>
              <a:t>Wall time: 9.15 s</a:t>
            </a:r>
            <a:endParaRPr lang="zh-TW" altLang="en-US" sz="14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/>
          <a:srcRect l="7638" t="25130" r="50920" b="29999"/>
          <a:stretch/>
        </p:blipFill>
        <p:spPr>
          <a:xfrm>
            <a:off x="1056744" y="3459636"/>
            <a:ext cx="10610478" cy="323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4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Prunned</a:t>
            </a:r>
            <a:r>
              <a:rPr lang="en-US" altLang="zh-TW" dirty="0" smtClean="0"/>
              <a:t> model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28572" y="1485900"/>
            <a:ext cx="9134856" cy="2020871"/>
          </a:xfrm>
        </p:spPr>
        <p:txBody>
          <a:bodyPr numCol="2">
            <a:normAutofit fontScale="92500" lnSpcReduction="20000"/>
          </a:bodyPr>
          <a:lstStyle/>
          <a:p>
            <a:r>
              <a:rPr lang="en-US" altLang="zh-TW" sz="1600" dirty="0" smtClean="0"/>
              <a:t>Top1</a:t>
            </a:r>
            <a:r>
              <a:rPr lang="en-US" altLang="zh-TW" sz="1600" dirty="0"/>
              <a:t>: 73.962   On Epoch: </a:t>
            </a:r>
            <a:r>
              <a:rPr lang="en-US" altLang="zh-TW" sz="1600" dirty="0" smtClean="0"/>
              <a:t>500</a:t>
            </a:r>
          </a:p>
          <a:p>
            <a:r>
              <a:rPr lang="en-US" altLang="zh-TW" sz="1600" dirty="0" smtClean="0"/>
              <a:t>Total </a:t>
            </a:r>
            <a:r>
              <a:rPr lang="en-US" altLang="zh-TW" sz="1600" dirty="0"/>
              <a:t>MACs : </a:t>
            </a:r>
            <a:r>
              <a:rPr lang="en-US" altLang="zh-TW" sz="1600" dirty="0" smtClean="0"/>
              <a:t>40,813,184 (same)</a:t>
            </a:r>
          </a:p>
          <a:p>
            <a:r>
              <a:rPr lang="en-US" altLang="zh-TW" sz="1600" dirty="0" smtClean="0"/>
              <a:t>Total </a:t>
            </a:r>
            <a:r>
              <a:rPr lang="en-US" altLang="zh-TW" sz="1600" dirty="0"/>
              <a:t>Weights: 270,896 </a:t>
            </a:r>
            <a:r>
              <a:rPr lang="en-US" altLang="zh-TW" sz="1600" dirty="0" smtClean="0"/>
              <a:t>(same)</a:t>
            </a:r>
          </a:p>
          <a:p>
            <a:r>
              <a:rPr lang="en-US" altLang="zh-TW" sz="1600" dirty="0"/>
              <a:t>Total sparsity: 26.68</a:t>
            </a:r>
          </a:p>
          <a:p>
            <a:endParaRPr lang="en-US" altLang="zh-TW" sz="1600" dirty="0"/>
          </a:p>
          <a:p>
            <a:r>
              <a:rPr lang="en-US" altLang="zh-TW" sz="1600" dirty="0" smtClean="0"/>
              <a:t>USE GPU</a:t>
            </a:r>
          </a:p>
          <a:p>
            <a:pPr lvl="1"/>
            <a:r>
              <a:rPr lang="en-US" altLang="zh-TW" sz="1400" dirty="0"/>
              <a:t>CPU times: user 4.87 s, sys: 1.53 s, total: 6.4 s</a:t>
            </a:r>
          </a:p>
          <a:p>
            <a:pPr lvl="1"/>
            <a:r>
              <a:rPr lang="en-US" altLang="zh-TW" sz="1400" dirty="0"/>
              <a:t>Wall time: 8.04 s</a:t>
            </a:r>
          </a:p>
          <a:p>
            <a:r>
              <a:rPr lang="en-US" altLang="zh-TW" sz="1600" dirty="0" smtClean="0"/>
              <a:t>Not use GPU</a:t>
            </a:r>
          </a:p>
          <a:p>
            <a:pPr lvl="1"/>
            <a:r>
              <a:rPr lang="en-US" altLang="zh-TW" sz="1400" dirty="0" smtClean="0"/>
              <a:t>CPU </a:t>
            </a:r>
            <a:r>
              <a:rPr lang="en-US" altLang="zh-TW" sz="1400" dirty="0"/>
              <a:t>times: user 4.9 s, sys: 1.7 s, total: 6.59 s</a:t>
            </a:r>
          </a:p>
          <a:p>
            <a:pPr lvl="1"/>
            <a:r>
              <a:rPr lang="en-US" altLang="zh-TW" sz="1400" dirty="0"/>
              <a:t>Wall time: 8.09 s</a:t>
            </a:r>
            <a:endParaRPr lang="zh-TW" altLang="en-US" sz="14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7667" t="24519" r="51583" b="29037"/>
          <a:stretch/>
        </p:blipFill>
        <p:spPr>
          <a:xfrm>
            <a:off x="1097280" y="3409917"/>
            <a:ext cx="10433304" cy="334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6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Thinned model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28572" y="1485900"/>
            <a:ext cx="9134856" cy="2020871"/>
          </a:xfrm>
        </p:spPr>
        <p:txBody>
          <a:bodyPr numCol="2">
            <a:normAutofit fontScale="92500" lnSpcReduction="20000"/>
          </a:bodyPr>
          <a:lstStyle/>
          <a:p>
            <a:r>
              <a:rPr lang="en-US" altLang="zh-TW" sz="1600" dirty="0" smtClean="0"/>
              <a:t>Top1</a:t>
            </a:r>
            <a:r>
              <a:rPr lang="en-US" altLang="zh-TW" sz="1600" dirty="0"/>
              <a:t>: 82.600   On Epoch: 631</a:t>
            </a:r>
            <a:endParaRPr lang="en-US" altLang="zh-TW" sz="1600" dirty="0" smtClean="0"/>
          </a:p>
          <a:p>
            <a:r>
              <a:rPr lang="en-US" altLang="zh-TW" sz="1600" dirty="0" smtClean="0"/>
              <a:t>Total MACs : 20,390,528 (less)</a:t>
            </a:r>
          </a:p>
          <a:p>
            <a:r>
              <a:rPr lang="en-US" altLang="zh-TW" sz="1600" dirty="0" smtClean="0"/>
              <a:t>Total </a:t>
            </a:r>
            <a:r>
              <a:rPr lang="en-US" altLang="zh-TW" sz="1600" dirty="0"/>
              <a:t>Weights: </a:t>
            </a:r>
            <a:r>
              <a:rPr lang="en-US" altLang="zh-TW" sz="1600" dirty="0" smtClean="0"/>
              <a:t>123,296  (less)</a:t>
            </a:r>
          </a:p>
          <a:p>
            <a:r>
              <a:rPr lang="en-US" altLang="zh-TW" sz="1600" dirty="0"/>
              <a:t>Total sparsity: </a:t>
            </a:r>
            <a:r>
              <a:rPr lang="en-US" altLang="zh-TW" sz="1600" dirty="0" smtClean="0"/>
              <a:t>0.04</a:t>
            </a:r>
            <a:endParaRPr lang="en-US" altLang="zh-TW" sz="1600" dirty="0"/>
          </a:p>
          <a:p>
            <a:endParaRPr lang="en-US" altLang="zh-TW" sz="1600" dirty="0"/>
          </a:p>
          <a:p>
            <a:r>
              <a:rPr lang="en-US" altLang="zh-TW" sz="1600" dirty="0" smtClean="0"/>
              <a:t>USE GPU</a:t>
            </a:r>
          </a:p>
          <a:p>
            <a:pPr lvl="1"/>
            <a:r>
              <a:rPr lang="en-US" altLang="zh-TW" sz="1400" dirty="0"/>
              <a:t>CPU times: user 4.81 s, sys: 1.52 s, total: 6.32 s</a:t>
            </a:r>
          </a:p>
          <a:p>
            <a:pPr lvl="1"/>
            <a:r>
              <a:rPr lang="en-US" altLang="zh-TW" sz="1400" dirty="0"/>
              <a:t>Wall time: 8.06 s</a:t>
            </a:r>
          </a:p>
          <a:p>
            <a:r>
              <a:rPr lang="en-US" altLang="zh-TW" sz="1600" dirty="0" smtClean="0"/>
              <a:t>Not use GPU</a:t>
            </a:r>
          </a:p>
          <a:p>
            <a:pPr lvl="1"/>
            <a:r>
              <a:rPr lang="en-US" altLang="zh-TW" sz="1400" dirty="0"/>
              <a:t>CPU times: user 4.82 s, sys: 1.5 s, total: 6.33 s</a:t>
            </a:r>
          </a:p>
          <a:p>
            <a:pPr lvl="1"/>
            <a:r>
              <a:rPr lang="en-US" altLang="zh-TW" sz="1400" dirty="0"/>
              <a:t>Wall time: 8.05 s</a:t>
            </a:r>
            <a:endParaRPr lang="zh-TW" altLang="en-US" sz="14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57750" t="24371" r="1167" b="27926"/>
          <a:stretch/>
        </p:blipFill>
        <p:spPr>
          <a:xfrm>
            <a:off x="1009611" y="3310065"/>
            <a:ext cx="10518563" cy="343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Put it together</a:t>
            </a:r>
            <a:endParaRPr lang="zh-TW" altLang="en-US" dirty="0"/>
          </a:p>
        </p:txBody>
      </p:sp>
      <p:graphicFrame>
        <p:nvGraphicFramePr>
          <p:cNvPr id="9" name="內容版面配置區 8"/>
          <p:cNvGraphicFramePr>
            <a:graphicFrameLocks noGrp="1"/>
          </p:cNvGraphicFramePr>
          <p:nvPr>
            <p:ph idx="1"/>
            <p:extLst/>
          </p:nvPr>
        </p:nvGraphicFramePr>
        <p:xfrm>
          <a:off x="647020" y="1477735"/>
          <a:ext cx="11084982" cy="1630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7267">
                  <a:extLst>
                    <a:ext uri="{9D8B030D-6E8A-4147-A177-3AD203B41FA5}">
                      <a16:colId xmlns:a16="http://schemas.microsoft.com/office/drawing/2014/main" val="933532309"/>
                    </a:ext>
                  </a:extLst>
                </a:gridCol>
                <a:gridCol w="1047763">
                  <a:extLst>
                    <a:ext uri="{9D8B030D-6E8A-4147-A177-3AD203B41FA5}">
                      <a16:colId xmlns:a16="http://schemas.microsoft.com/office/drawing/2014/main" val="3034206618"/>
                    </a:ext>
                  </a:extLst>
                </a:gridCol>
                <a:gridCol w="1082993">
                  <a:extLst>
                    <a:ext uri="{9D8B030D-6E8A-4147-A177-3AD203B41FA5}">
                      <a16:colId xmlns:a16="http://schemas.microsoft.com/office/drawing/2014/main" val="1521568014"/>
                    </a:ext>
                  </a:extLst>
                </a:gridCol>
                <a:gridCol w="875348">
                  <a:extLst>
                    <a:ext uri="{9D8B030D-6E8A-4147-A177-3AD203B41FA5}">
                      <a16:colId xmlns:a16="http://schemas.microsoft.com/office/drawing/2014/main" val="2143076951"/>
                    </a:ext>
                  </a:extLst>
                </a:gridCol>
                <a:gridCol w="892493">
                  <a:extLst>
                    <a:ext uri="{9D8B030D-6E8A-4147-A177-3AD203B41FA5}">
                      <a16:colId xmlns:a16="http://schemas.microsoft.com/office/drawing/2014/main" val="314381759"/>
                    </a:ext>
                  </a:extLst>
                </a:gridCol>
                <a:gridCol w="1082404">
                  <a:extLst>
                    <a:ext uri="{9D8B030D-6E8A-4147-A177-3AD203B41FA5}">
                      <a16:colId xmlns:a16="http://schemas.microsoft.com/office/drawing/2014/main" val="4246121756"/>
                    </a:ext>
                  </a:extLst>
                </a:gridCol>
                <a:gridCol w="1103218">
                  <a:extLst>
                    <a:ext uri="{9D8B030D-6E8A-4147-A177-3AD203B41FA5}">
                      <a16:colId xmlns:a16="http://schemas.microsoft.com/office/drawing/2014/main" val="982947920"/>
                    </a:ext>
                  </a:extLst>
                </a:gridCol>
                <a:gridCol w="973638">
                  <a:extLst>
                    <a:ext uri="{9D8B030D-6E8A-4147-A177-3AD203B41FA5}">
                      <a16:colId xmlns:a16="http://schemas.microsoft.com/office/drawing/2014/main" val="4182852050"/>
                    </a:ext>
                  </a:extLst>
                </a:gridCol>
                <a:gridCol w="1082404">
                  <a:extLst>
                    <a:ext uri="{9D8B030D-6E8A-4147-A177-3AD203B41FA5}">
                      <a16:colId xmlns:a16="http://schemas.microsoft.com/office/drawing/2014/main" val="3593742722"/>
                    </a:ext>
                  </a:extLst>
                </a:gridCol>
                <a:gridCol w="1103218">
                  <a:extLst>
                    <a:ext uri="{9D8B030D-6E8A-4147-A177-3AD203B41FA5}">
                      <a16:colId xmlns:a16="http://schemas.microsoft.com/office/drawing/2014/main" val="62587362"/>
                    </a:ext>
                  </a:extLst>
                </a:gridCol>
                <a:gridCol w="904236">
                  <a:extLst>
                    <a:ext uri="{9D8B030D-6E8A-4147-A177-3AD203B41FA5}">
                      <a16:colId xmlns:a16="http://schemas.microsoft.com/office/drawing/2014/main" val="1092292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Accuracy</a:t>
                      </a:r>
                    </a:p>
                    <a:p>
                      <a:r>
                        <a:rPr lang="en-US" altLang="zh-TW" sz="1400" dirty="0" smtClean="0"/>
                        <a:t>(%)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MACs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Weights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Sparsity</a:t>
                      </a:r>
                    </a:p>
                    <a:p>
                      <a:r>
                        <a:rPr lang="en-US" altLang="zh-TW" sz="1400" dirty="0" smtClean="0"/>
                        <a:t>(%)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Real time</a:t>
                      </a:r>
                    </a:p>
                    <a:p>
                      <a:r>
                        <a:rPr lang="en-US" altLang="zh-TW" sz="1400" dirty="0" smtClean="0"/>
                        <a:t>w/</a:t>
                      </a:r>
                      <a:r>
                        <a:rPr lang="en-US" altLang="zh-TW" sz="1400" baseline="0" dirty="0" smtClean="0"/>
                        <a:t> GPU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User time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w/</a:t>
                      </a:r>
                      <a:r>
                        <a:rPr lang="en-US" altLang="zh-TW" sz="1400" baseline="0" dirty="0" smtClean="0"/>
                        <a:t> GPU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Sys time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w/</a:t>
                      </a:r>
                      <a:r>
                        <a:rPr lang="en-US" altLang="zh-TW" sz="1400" baseline="0" dirty="0" smtClean="0"/>
                        <a:t> GPU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Real time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w/o</a:t>
                      </a:r>
                      <a:r>
                        <a:rPr lang="en-US" altLang="zh-TW" sz="1400" baseline="0" dirty="0" smtClean="0"/>
                        <a:t> GPU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User time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w/o</a:t>
                      </a:r>
                      <a:r>
                        <a:rPr lang="en-US" altLang="zh-TW" sz="1400" baseline="0" dirty="0" smtClean="0"/>
                        <a:t> GPU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Sys time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w/o</a:t>
                      </a:r>
                      <a:r>
                        <a:rPr lang="en-US" altLang="zh-TW" sz="1400" baseline="0" dirty="0" smtClean="0"/>
                        <a:t> GPU</a:t>
                      </a:r>
                      <a:endParaRPr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717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Base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85.367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40,813,184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270,896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0.00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8.32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4.91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1.7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9.15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4.93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1.88</a:t>
                      </a:r>
                      <a:endParaRPr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152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Pruned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73.962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40,813,184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270,896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26.68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8.04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4.87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1.53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8.09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4.9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1.7</a:t>
                      </a:r>
                      <a:endParaRPr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070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Thinned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82.600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20,390,528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123,296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0.04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8.06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4.81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1.52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8.05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4.82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1.5</a:t>
                      </a:r>
                      <a:endParaRPr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692445"/>
                  </a:ext>
                </a:extLst>
              </a:tr>
            </a:tbl>
          </a:graphicData>
        </a:graphic>
      </p:graphicFrame>
      <p:grpSp>
        <p:nvGrpSpPr>
          <p:cNvPr id="8" name="群組 7"/>
          <p:cNvGrpSpPr>
            <a:grpSpLocks noChangeAspect="1"/>
          </p:cNvGrpSpPr>
          <p:nvPr/>
        </p:nvGrpSpPr>
        <p:grpSpPr>
          <a:xfrm>
            <a:off x="949569" y="3284806"/>
            <a:ext cx="10421815" cy="3430172"/>
            <a:chOff x="-4994031" y="1547446"/>
            <a:chExt cx="14888307" cy="4900246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2"/>
            <a:srcRect l="57788" t="24074" r="1507" b="28290"/>
            <a:stretch/>
          </p:blipFill>
          <p:spPr>
            <a:xfrm>
              <a:off x="-4994031" y="1547446"/>
              <a:ext cx="14888307" cy="4900246"/>
            </a:xfrm>
            <a:prstGeom prst="rect">
              <a:avLst/>
            </a:prstGeom>
          </p:spPr>
        </p:pic>
        <p:pic>
          <p:nvPicPr>
            <p:cNvPr id="4" name="圖片 3"/>
            <p:cNvPicPr>
              <a:picLocks noChangeAspect="1"/>
            </p:cNvPicPr>
            <p:nvPr/>
          </p:nvPicPr>
          <p:blipFill rotWithShape="1">
            <a:blip r:embed="rId2"/>
            <a:srcRect l="50320" t="81975" r="44808" b="14730"/>
            <a:stretch/>
          </p:blipFill>
          <p:spPr>
            <a:xfrm>
              <a:off x="7417888" y="5116008"/>
              <a:ext cx="1781908" cy="338931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 rotWithShape="1">
            <a:blip r:embed="rId2"/>
            <a:srcRect l="50320" t="49031" r="44808" b="47635"/>
            <a:stretch/>
          </p:blipFill>
          <p:spPr>
            <a:xfrm>
              <a:off x="7431392" y="4194339"/>
              <a:ext cx="1781908" cy="342936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2"/>
            <a:srcRect l="50320" t="70367" r="44808" b="26707"/>
            <a:stretch/>
          </p:blipFill>
          <p:spPr>
            <a:xfrm>
              <a:off x="7431391" y="4641448"/>
              <a:ext cx="1781908" cy="300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730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Final Stage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5651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Observation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Baseline : </a:t>
            </a:r>
          </a:p>
          <a:p>
            <a:pPr lvl="1"/>
            <a:r>
              <a:rPr lang="en-US" altLang="zh-TW" dirty="0" smtClean="0"/>
              <a:t>150~161 had best accuracy (84%) of validation dataset</a:t>
            </a:r>
          </a:p>
          <a:p>
            <a:pPr lvl="1"/>
            <a:r>
              <a:rPr lang="en-US" altLang="zh-TW" dirty="0" smtClean="0"/>
              <a:t>162~400 (overfitting) </a:t>
            </a:r>
          </a:p>
          <a:p>
            <a:r>
              <a:rPr lang="en-US" altLang="zh-TW" dirty="0" smtClean="0"/>
              <a:t>Challenge</a:t>
            </a:r>
          </a:p>
          <a:p>
            <a:pPr lvl="1"/>
            <a:r>
              <a:rPr lang="en-US" altLang="zh-TW" dirty="0" smtClean="0"/>
              <a:t>How to avoid overfitting ?</a:t>
            </a:r>
          </a:p>
          <a:p>
            <a:pPr lvl="2"/>
            <a:r>
              <a:rPr lang="en-US" altLang="zh-TW" dirty="0" smtClean="0"/>
              <a:t>Data augmentation 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RandomCrop</a:t>
            </a:r>
            <a:r>
              <a:rPr lang="en-US" altLang="zh-TW" dirty="0" smtClean="0"/>
              <a:t> / </a:t>
            </a:r>
            <a:r>
              <a:rPr lang="en-US" altLang="zh-TW" dirty="0" err="1" smtClean="0"/>
              <a:t>RandomHorizontalFlip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Batch Normalization : include in </a:t>
            </a:r>
            <a:r>
              <a:rPr lang="en-US" altLang="zh-TW" dirty="0" err="1" smtClean="0"/>
              <a:t>resnet20_cifar</a:t>
            </a:r>
            <a:endParaRPr lang="en-US" altLang="zh-TW" dirty="0" smtClean="0"/>
          </a:p>
          <a:p>
            <a:pPr lvl="2"/>
            <a:r>
              <a:rPr lang="en-US" altLang="zh-TW" dirty="0" err="1" smtClean="0"/>
              <a:t>Relu</a:t>
            </a:r>
            <a:r>
              <a:rPr lang="en-US" altLang="zh-TW" dirty="0" smtClean="0"/>
              <a:t> : include in </a:t>
            </a:r>
            <a:r>
              <a:rPr lang="en-US" altLang="zh-TW" dirty="0" err="1" smtClean="0"/>
              <a:t>resnet20_cifar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Regularization : </a:t>
            </a:r>
            <a:r>
              <a:rPr lang="en-US" altLang="zh-TW" dirty="0"/>
              <a:t>Fine-tuning after channel regularization training (SSL) of </a:t>
            </a:r>
            <a:r>
              <a:rPr lang="en-US" altLang="zh-TW" dirty="0" err="1"/>
              <a:t>ResNet20-CIFAR10</a:t>
            </a:r>
            <a:r>
              <a:rPr lang="en-US" altLang="zh-TW" dirty="0"/>
              <a:t>.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Dropout (~ pruning ?) : Filter Pruning + </a:t>
            </a:r>
            <a:r>
              <a:rPr lang="en-US" altLang="zh-TW" dirty="0" err="1" smtClean="0"/>
              <a:t>Thining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Warm-Up (~ pre-train ?) : Failed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1099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err="1" smtClean="0"/>
              <a:t>Resnet</a:t>
            </a:r>
            <a:r>
              <a:rPr lang="en-US" altLang="zh-CN" b="1" dirty="0" smtClean="0"/>
              <a:t>-18-</a:t>
            </a:r>
            <a:r>
              <a:rPr lang="zh-TW" altLang="en-US" b="1" dirty="0"/>
              <a:t>訓練驗證</a:t>
            </a:r>
            <a:r>
              <a:rPr lang="en-US" altLang="zh-CN" b="1" dirty="0" smtClean="0"/>
              <a:t>-</a:t>
            </a:r>
            <a:r>
              <a:rPr lang="en-US" altLang="zh-CN" b="1" dirty="0"/>
              <a:t>warm up</a:t>
            </a:r>
            <a:r>
              <a:rPr lang="zh-CN" altLang="en-US" b="1" dirty="0" smtClean="0"/>
              <a:t>操作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一開始分别用了四個初始學習率 </a:t>
            </a:r>
            <a:r>
              <a:rPr lang="en-US" altLang="zh-TW" dirty="0" err="1"/>
              <a:t>lr</a:t>
            </a:r>
            <a:r>
              <a:rPr lang="en-US" altLang="zh-TW" dirty="0"/>
              <a:t>=0.1; 0.01; 0.001; 0.0001; </a:t>
            </a:r>
            <a:r>
              <a:rPr lang="zh-TW" altLang="en-US" dirty="0"/>
              <a:t>然後每</a:t>
            </a:r>
            <a:r>
              <a:rPr lang="en-US" altLang="zh-TW" dirty="0"/>
              <a:t>1000</a:t>
            </a:r>
            <a:r>
              <a:rPr lang="zh-TW" altLang="en-US" dirty="0"/>
              <a:t>個</a:t>
            </a:r>
            <a:r>
              <a:rPr lang="en-US" altLang="zh-TW" dirty="0"/>
              <a:t>iterations</a:t>
            </a:r>
            <a:r>
              <a:rPr lang="zh-TW" altLang="en-US" dirty="0"/>
              <a:t>就降低一次</a:t>
            </a:r>
            <a:r>
              <a:rPr lang="en-US" altLang="zh-TW" dirty="0" err="1"/>
              <a:t>lr</a:t>
            </a:r>
            <a:r>
              <a:rPr lang="zh-TW" altLang="en-US" dirty="0"/>
              <a:t>，結果驗證集</a:t>
            </a:r>
            <a:r>
              <a:rPr lang="zh-CN" altLang="en-US" dirty="0"/>
              <a:t>的</a:t>
            </a:r>
            <a:r>
              <a:rPr lang="en-US" altLang="zh-CN" dirty="0"/>
              <a:t>accuracy</a:t>
            </a:r>
            <a:r>
              <a:rPr lang="zh-CN" altLang="en-US" dirty="0"/>
              <a:t>怎</a:t>
            </a:r>
            <a:r>
              <a:rPr lang="zh-TW" altLang="en-US" dirty="0"/>
              <a:t>麼</a:t>
            </a:r>
            <a:r>
              <a:rPr lang="zh-CN" altLang="en-US" dirty="0"/>
              <a:t>都上不去，都是</a:t>
            </a:r>
            <a:r>
              <a:rPr lang="en-US" altLang="zh-CN" dirty="0"/>
              <a:t>0.5~0.6</a:t>
            </a:r>
            <a:r>
              <a:rPr lang="zh-CN" altLang="en-US" dirty="0"/>
              <a:t>之</a:t>
            </a:r>
            <a:r>
              <a:rPr lang="zh-TW" altLang="en-US" dirty="0"/>
              <a:t>間</a:t>
            </a:r>
            <a:r>
              <a:rPr lang="zh-CN" altLang="en-US" dirty="0"/>
              <a:t>，而</a:t>
            </a:r>
            <a:r>
              <a:rPr lang="zh-TW" altLang="en-US" dirty="0"/>
              <a:t>訓練集的</a:t>
            </a:r>
            <a:r>
              <a:rPr lang="zh-CN" altLang="en-US" dirty="0"/>
              <a:t>可以到</a:t>
            </a:r>
            <a:r>
              <a:rPr lang="en-US" altLang="zh-CN" dirty="0" smtClean="0"/>
              <a:t>0.99</a:t>
            </a:r>
            <a:r>
              <a:rPr lang="zh-TW" altLang="en-US" dirty="0" smtClean="0"/>
              <a:t>，</a:t>
            </a:r>
            <a:r>
              <a:rPr lang="zh-CN" altLang="en-US" dirty="0" smtClean="0"/>
              <a:t>最</a:t>
            </a:r>
            <a:r>
              <a:rPr lang="zh-TW" altLang="en-US" dirty="0" smtClean="0"/>
              <a:t>後嘗試</a:t>
            </a:r>
            <a:r>
              <a:rPr lang="en-US" altLang="zh-CN" dirty="0" smtClean="0"/>
              <a:t>warm </a:t>
            </a:r>
            <a:r>
              <a:rPr lang="en-US" altLang="zh-CN" dirty="0"/>
              <a:t>up</a:t>
            </a:r>
            <a:r>
              <a:rPr lang="zh-CN" altLang="en-US" dirty="0" smtClean="0"/>
              <a:t>，</a:t>
            </a:r>
            <a:r>
              <a:rPr lang="zh-TW" altLang="en-US" dirty="0" smtClean="0"/>
              <a:t>網路</a:t>
            </a:r>
            <a:r>
              <a:rPr lang="zh-TW" altLang="en-US" dirty="0"/>
              <a:t>在驗證集</a:t>
            </a:r>
            <a:r>
              <a:rPr lang="zh-CN" altLang="en-US" dirty="0" smtClean="0"/>
              <a:t>的</a:t>
            </a:r>
            <a:r>
              <a:rPr lang="en-US" altLang="zh-CN" dirty="0"/>
              <a:t>loss</a:t>
            </a:r>
            <a:r>
              <a:rPr lang="zh-CN" altLang="en-US" dirty="0"/>
              <a:t>才有所下降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323974" y="6165593"/>
            <a:ext cx="69437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</a:t>
            </a:r>
            <a:r>
              <a:rPr lang="en-US" altLang="zh-TW" dirty="0" err="1"/>
              <a:t>blog.csdn.net</a:t>
            </a:r>
            <a:r>
              <a:rPr lang="en-US" altLang="zh-TW" dirty="0"/>
              <a:t>/</a:t>
            </a:r>
            <a:r>
              <a:rPr lang="en-US" altLang="zh-TW" dirty="0" err="1"/>
              <a:t>u011995719</a:t>
            </a:r>
            <a:r>
              <a:rPr lang="en-US" altLang="zh-TW" dirty="0"/>
              <a:t>/article/details/77884728</a:t>
            </a:r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97" y="2637548"/>
            <a:ext cx="3690937" cy="2944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5810249" y="2705100"/>
            <a:ext cx="50863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在本專案中，用</a:t>
            </a:r>
            <a:r>
              <a:rPr lang="en-US" altLang="zh-TW" dirty="0" err="1" smtClean="0"/>
              <a:t>Resnet20</a:t>
            </a:r>
            <a:r>
              <a:rPr lang="zh-TW" altLang="en-US" dirty="0" smtClean="0"/>
              <a:t>實作</a:t>
            </a:r>
            <a:r>
              <a:rPr lang="en-US" altLang="zh-TW" dirty="0" smtClean="0"/>
              <a:t>1400</a:t>
            </a:r>
            <a:r>
              <a:rPr lang="zh-TW" altLang="en-US" dirty="0" smtClean="0"/>
              <a:t>個</a:t>
            </a:r>
            <a:r>
              <a:rPr lang="en-US" altLang="zh-TW" dirty="0" smtClean="0"/>
              <a:t>epoch</a:t>
            </a:r>
            <a:r>
              <a:rPr lang="zh-TW" altLang="en-US" dirty="0" smtClean="0"/>
              <a:t>，最後失敗</a:t>
            </a:r>
            <a:endParaRPr lang="en-US" altLang="zh-TW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思考是否用</a:t>
            </a:r>
            <a:r>
              <a:rPr lang="en-US" altLang="zh-TW" dirty="0" smtClean="0"/>
              <a:t>pre-train</a:t>
            </a:r>
            <a:r>
              <a:rPr lang="zh-TW" altLang="en-US" dirty="0" smtClean="0"/>
              <a:t> </a:t>
            </a:r>
            <a:r>
              <a:rPr lang="en-US" altLang="zh-TW" dirty="0" smtClean="0"/>
              <a:t>model</a:t>
            </a:r>
            <a:r>
              <a:rPr lang="zh-TW" altLang="en-US" dirty="0" smtClean="0"/>
              <a:t>就</a:t>
            </a:r>
            <a:r>
              <a:rPr lang="zh-TW" altLang="en-US" dirty="0"/>
              <a:t>可以取代</a:t>
            </a:r>
            <a:r>
              <a:rPr lang="en-US" altLang="zh-TW" dirty="0"/>
              <a:t>warm up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2609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Experimental Results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49" y="1740959"/>
            <a:ext cx="6105525" cy="3731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125" y="1740959"/>
            <a:ext cx="5362575" cy="40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2524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Super Resolution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67516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Image Classification on CINIC-10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309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/>
              <a:t>Environment preparation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 smtClean="0"/>
              <a:t>cd </a:t>
            </a:r>
            <a:r>
              <a:rPr lang="en-US" altLang="zh-TW" sz="2400" dirty="0"/>
              <a:t>/home/</a:t>
            </a:r>
            <a:r>
              <a:rPr lang="en-US" altLang="zh-TW" sz="2400" dirty="0" err="1"/>
              <a:t>dllab</a:t>
            </a:r>
            <a:r>
              <a:rPr lang="en-US" altLang="zh-TW" sz="2400" dirty="0"/>
              <a:t>/</a:t>
            </a:r>
            <a:r>
              <a:rPr lang="en-US" altLang="zh-TW" sz="2400" dirty="0" err="1"/>
              <a:t>ngraph</a:t>
            </a:r>
            <a:endParaRPr lang="en-US" altLang="zh-TW" sz="2400" dirty="0"/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/>
              <a:t>source ~/</a:t>
            </a:r>
            <a:r>
              <a:rPr lang="en-US" altLang="zh-TW" sz="2400" dirty="0" err="1"/>
              <a:t>ngraph</a:t>
            </a:r>
            <a:r>
              <a:rPr lang="en-US" altLang="zh-TW" sz="2400" dirty="0"/>
              <a:t>/</a:t>
            </a:r>
            <a:r>
              <a:rPr lang="en-US" altLang="zh-TW" sz="2400" dirty="0" err="1"/>
              <a:t>onnx</a:t>
            </a:r>
            <a:r>
              <a:rPr lang="en-US" altLang="zh-TW" sz="2400" dirty="0"/>
              <a:t>/bin/activate</a:t>
            </a:r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/>
              <a:t>pip install --upgrade pip</a:t>
            </a:r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/>
              <a:t>pip3 install --force-reinstall torch==0.4.0</a:t>
            </a:r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/>
              <a:t>cd ~/TensorRT-5.0.2.6/python</a:t>
            </a:r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/>
              <a:t>pip3 install tensorrt-5.0.2.6-py2.py3-none-any.whl</a:t>
            </a:r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/>
              <a:t>pip install </a:t>
            </a:r>
            <a:r>
              <a:rPr lang="en-US" altLang="zh-TW" sz="2400" dirty="0" err="1"/>
              <a:t>matplotlib</a:t>
            </a:r>
            <a:endParaRPr lang="en-US" altLang="zh-TW" sz="2400" dirty="0"/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/>
              <a:t>pip install </a:t>
            </a:r>
            <a:r>
              <a:rPr lang="en-US" altLang="zh-TW" sz="2400" dirty="0" err="1"/>
              <a:t>imageio</a:t>
            </a:r>
            <a:endParaRPr lang="en-US" altLang="zh-TW" sz="2400" dirty="0"/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/>
              <a:t>pip install </a:t>
            </a:r>
            <a:r>
              <a:rPr lang="en-US" altLang="zh-TW" sz="2400" dirty="0" err="1"/>
              <a:t>tqdm</a:t>
            </a:r>
            <a:endParaRPr lang="en-US" altLang="zh-TW" sz="2400" dirty="0"/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sz="2400" dirty="0"/>
              <a:t>pip install </a:t>
            </a:r>
            <a:r>
              <a:rPr lang="en-US" altLang="zh-TW" sz="2400" dirty="0" err="1" smtClean="0"/>
              <a:t>scikit</a:t>
            </a:r>
            <a:r>
              <a:rPr lang="en-US" altLang="zh-TW" sz="2400" dirty="0" smtClean="0"/>
              <a:t>-image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21357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Usage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28572" y="1485900"/>
            <a:ext cx="9134856" cy="5056705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zh-TW" sz="2400" dirty="0" smtClean="0"/>
              <a:t>Change directory to:</a:t>
            </a:r>
          </a:p>
          <a:p>
            <a:pPr marL="45720" indent="0">
              <a:buNone/>
            </a:pPr>
            <a:r>
              <a:rPr lang="en-US" altLang="zh-TW" sz="2400" dirty="0" smtClean="0"/>
              <a:t>./</a:t>
            </a:r>
            <a:r>
              <a:rPr lang="en-US" altLang="zh-TW" sz="2400" dirty="0" err="1" smtClean="0"/>
              <a:t>NCTU_DLSR_final_project</a:t>
            </a:r>
            <a:r>
              <a:rPr lang="en-US" altLang="zh-TW" sz="2400" dirty="0" smtClean="0"/>
              <a:t>/</a:t>
            </a:r>
            <a:r>
              <a:rPr lang="en-US" altLang="zh-TW" sz="2400" dirty="0" err="1" smtClean="0"/>
              <a:t>super_resolution</a:t>
            </a:r>
            <a:r>
              <a:rPr lang="en-US" altLang="zh-TW" sz="2400" dirty="0" smtClean="0"/>
              <a:t>/EDSR-</a:t>
            </a:r>
            <a:r>
              <a:rPr lang="en-US" altLang="zh-TW" sz="2400" dirty="0" err="1" smtClean="0"/>
              <a:t>PyTorch</a:t>
            </a:r>
            <a:r>
              <a:rPr lang="en-US" altLang="zh-TW" sz="2400" dirty="0" smtClean="0"/>
              <a:t>/</a:t>
            </a:r>
            <a:r>
              <a:rPr lang="en-US" altLang="zh-TW" sz="2400" dirty="0" err="1" smtClean="0"/>
              <a:t>src</a:t>
            </a:r>
            <a:endParaRPr lang="en-US" altLang="zh-TW" sz="2400" dirty="0" smtClean="0"/>
          </a:p>
          <a:p>
            <a:pPr marL="45720" indent="0">
              <a:buNone/>
            </a:pPr>
            <a:endParaRPr lang="en-US" altLang="zh-TW" sz="2400" dirty="0" smtClean="0"/>
          </a:p>
          <a:p>
            <a:pPr marL="45720" indent="0">
              <a:buNone/>
            </a:pPr>
            <a:r>
              <a:rPr lang="en-US" altLang="zh-TW" sz="2400" dirty="0" smtClean="0"/>
              <a:t>Command:</a:t>
            </a:r>
            <a:endParaRPr lang="en-US" altLang="zh-TW" sz="2400" dirty="0"/>
          </a:p>
          <a:p>
            <a:pPr marL="45720" indent="0">
              <a:buNone/>
            </a:pPr>
            <a:r>
              <a:rPr lang="en-US" altLang="zh-TW" sz="2400" dirty="0" smtClean="0"/>
              <a:t>$ TESTDATADIR</a:t>
            </a:r>
            <a:r>
              <a:rPr lang="en-US" altLang="zh-TW" sz="2400" dirty="0"/>
              <a:t>=[PATH to DIV2K VALIDATE DATA] python3 example.py</a:t>
            </a:r>
          </a:p>
          <a:p>
            <a:pPr marL="45720" indent="0">
              <a:buNone/>
            </a:pPr>
            <a:endParaRPr lang="en-US" altLang="zh-TW" sz="2400" dirty="0"/>
          </a:p>
          <a:p>
            <a:pPr marL="45720" indent="0">
              <a:buNone/>
            </a:pPr>
            <a:r>
              <a:rPr lang="en-US" altLang="zh-TW" sz="2400" dirty="0"/>
              <a:t>Make sure your </a:t>
            </a:r>
            <a:r>
              <a:rPr lang="en-US" altLang="zh-TW" sz="2400" dirty="0" err="1"/>
              <a:t>testset</a:t>
            </a:r>
            <a:r>
              <a:rPr lang="en-US" altLang="zh-TW" sz="2400" dirty="0"/>
              <a:t> are put in directory:</a:t>
            </a:r>
          </a:p>
          <a:p>
            <a:pPr marL="365760" lvl="1" indent="0">
              <a:buNone/>
            </a:pPr>
            <a:r>
              <a:rPr lang="en-US" altLang="zh-TW" sz="2400" dirty="0" smtClean="0"/>
              <a:t>[</a:t>
            </a:r>
            <a:r>
              <a:rPr lang="en-US" altLang="zh-TW" sz="2400" dirty="0"/>
              <a:t>TESTDATADIR]/DIV2K/DIV2K_valid_HR</a:t>
            </a:r>
          </a:p>
          <a:p>
            <a:pPr marL="685800" lvl="2" indent="0">
              <a:buNone/>
            </a:pPr>
            <a:r>
              <a:rPr lang="en-US" altLang="zh-TW" sz="2400" dirty="0" smtClean="0"/>
              <a:t>and</a:t>
            </a:r>
            <a:endParaRPr lang="en-US" altLang="zh-TW" sz="2400" dirty="0"/>
          </a:p>
          <a:p>
            <a:pPr marL="365760" lvl="1" indent="0">
              <a:buNone/>
            </a:pPr>
            <a:r>
              <a:rPr lang="en-US" altLang="zh-TW" sz="2400" dirty="0" smtClean="0"/>
              <a:t>[</a:t>
            </a:r>
            <a:r>
              <a:rPr lang="en-US" altLang="zh-TW" sz="2400" dirty="0"/>
              <a:t>TESTDATADIR]/DIV2K/DIV2K_valid_LR_bicubic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07779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Results – In my personal environment</a:t>
            </a:r>
            <a:endParaRPr lang="zh-TW" altLang="en-US" b="1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6375255"/>
              </p:ext>
            </p:extLst>
          </p:nvPr>
        </p:nvGraphicFramePr>
        <p:xfrm>
          <a:off x="630790" y="2030143"/>
          <a:ext cx="1060606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34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0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38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38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438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Device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PSNR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Inference Time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num</a:t>
                      </a:r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of weight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Model Size (MB)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GPU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36.132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42.77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1,369,883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5.22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CPU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36.132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710.89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1,369,883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5.22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89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Results – In NCHC.ai environment</a:t>
            </a:r>
            <a:endParaRPr lang="zh-TW" altLang="en-US" b="1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30790" y="2030143"/>
          <a:ext cx="1060606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34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0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38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38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438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Device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PSNR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Inference Time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num</a:t>
                      </a:r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of weight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Model Size (MB)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GPU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36.132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32.263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1,369,883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5.22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CPU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36.132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OOM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1,369,883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5.22</a:t>
                      </a:r>
                      <a:endParaRPr lang="zh-TW" alt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2007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Method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/>
              <a:t>Stick in original EDSR model and to see what we can do.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lang="en-US" altLang="zh-TW" sz="2400" dirty="0" err="1" smtClean="0"/>
              <a:t>nGraph</a:t>
            </a:r>
            <a:r>
              <a:rPr lang="en-US" altLang="zh-TW" sz="2400" dirty="0" smtClean="0"/>
              <a:t> CPU inference enhancement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lang="en-US" altLang="zh-TW" sz="2400" dirty="0" err="1" smtClean="0"/>
              <a:t>TensorRT</a:t>
            </a:r>
            <a:r>
              <a:rPr lang="en-US" altLang="zh-TW" sz="2400" dirty="0" smtClean="0"/>
              <a:t> GPU inference enhancement, not mush extra we can gain by comparison with normal </a:t>
            </a:r>
            <a:r>
              <a:rPr lang="en-US" altLang="zh-TW" sz="2400" dirty="0" err="1" smtClean="0"/>
              <a:t>Pytorch</a:t>
            </a:r>
            <a:r>
              <a:rPr lang="en-US" altLang="zh-TW" sz="2400" dirty="0" smtClean="0"/>
              <a:t> GPU inference.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lang="en-US" altLang="zh-TW" sz="2400" dirty="0" smtClean="0"/>
              <a:t>Distillation to compress model size. Complex work, but can do for the future work.</a:t>
            </a:r>
          </a:p>
          <a:p>
            <a:r>
              <a:rPr lang="en-US" altLang="zh-TW" sz="2800" dirty="0" smtClean="0"/>
              <a:t>Conclusion: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lang="en-US" altLang="zh-TW" sz="2400" dirty="0" smtClean="0"/>
              <a:t>Focus on </a:t>
            </a:r>
            <a:r>
              <a:rPr lang="en-US" altLang="zh-TW" sz="2400" dirty="0" err="1" smtClean="0"/>
              <a:t>nGraph</a:t>
            </a:r>
            <a:r>
              <a:rPr lang="en-US" altLang="zh-TW" sz="2400" dirty="0" smtClean="0"/>
              <a:t> CPU inference enhancement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76367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Step 1 – Get full model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altLang="zh-TW" sz="2400" dirty="0" smtClean="0"/>
              <a:t>Command</a:t>
            </a:r>
          </a:p>
          <a:p>
            <a:pPr marL="45720" indent="0">
              <a:spcBef>
                <a:spcPts val="0"/>
              </a:spcBef>
              <a:buNone/>
            </a:pPr>
            <a:r>
              <a:rPr lang="en-US" altLang="zh-TW" dirty="0" smtClean="0"/>
              <a:t>python </a:t>
            </a:r>
            <a:r>
              <a:rPr lang="en-US" altLang="zh-TW" dirty="0"/>
              <a:t>edsr_main.py --</a:t>
            </a:r>
            <a:r>
              <a:rPr lang="en-US" altLang="zh-TW" dirty="0" err="1"/>
              <a:t>dir_data</a:t>
            </a:r>
            <a:r>
              <a:rPr lang="en-US" altLang="zh-TW" dirty="0"/>
              <a:t> './' --</a:t>
            </a:r>
            <a:r>
              <a:rPr lang="en-US" altLang="zh-TW" dirty="0" err="1"/>
              <a:t>data_test</a:t>
            </a:r>
            <a:r>
              <a:rPr lang="en-US" altLang="zh-TW" dirty="0"/>
              <a:t> valid --scale 2 --</a:t>
            </a:r>
            <a:r>
              <a:rPr lang="en-US" altLang="zh-TW" dirty="0" err="1"/>
              <a:t>pre_train</a:t>
            </a:r>
            <a:r>
              <a:rPr lang="en-US" altLang="zh-TW" dirty="0"/>
              <a:t> './edsr_baseline_download.pt' --</a:t>
            </a:r>
            <a:r>
              <a:rPr lang="en-US" altLang="zh-TW" dirty="0" err="1"/>
              <a:t>test_only</a:t>
            </a:r>
            <a:r>
              <a:rPr lang="en-US" altLang="zh-TW" dirty="0"/>
              <a:t> --</a:t>
            </a:r>
            <a:r>
              <a:rPr lang="en-US" altLang="zh-TW" dirty="0" err="1"/>
              <a:t>resave_full_model</a:t>
            </a:r>
            <a:r>
              <a:rPr lang="en-US" altLang="zh-TW" dirty="0"/>
              <a:t> </a:t>
            </a:r>
            <a:r>
              <a:rPr lang="en-US" altLang="zh-TW" dirty="0" smtClean="0"/>
              <a:t>'</a:t>
            </a:r>
            <a:r>
              <a:rPr lang="en-US" altLang="zh-TW" dirty="0" err="1" smtClean="0"/>
              <a:t>edsr.model</a:t>
            </a:r>
            <a:r>
              <a:rPr lang="en-US" altLang="zh-TW" dirty="0" smtClean="0"/>
              <a:t>‘</a:t>
            </a:r>
          </a:p>
          <a:p>
            <a:pPr>
              <a:spcBef>
                <a:spcPts val="0"/>
              </a:spcBef>
            </a:pPr>
            <a:r>
              <a:rPr lang="en-US" altLang="zh-TW" sz="2400" dirty="0" smtClean="0"/>
              <a:t>In </a:t>
            </a:r>
            <a:r>
              <a:rPr lang="en-US" altLang="zh-TW" sz="2400" b="1" dirty="0" smtClean="0"/>
              <a:t>option.py</a:t>
            </a:r>
            <a:r>
              <a:rPr lang="en-US" altLang="zh-TW" sz="2400" dirty="0" smtClean="0"/>
              <a:t>, add </a:t>
            </a:r>
            <a:r>
              <a:rPr lang="en-US" altLang="zh-TW" sz="2400" dirty="0"/>
              <a:t>code:</a:t>
            </a:r>
          </a:p>
          <a:p>
            <a:pPr marL="365760" lvl="1" indent="0">
              <a:spcBef>
                <a:spcPts val="0"/>
              </a:spcBef>
              <a:buNone/>
            </a:pPr>
            <a:r>
              <a:rPr lang="en-US" altLang="zh-TW" sz="2000" i="1" dirty="0" err="1"/>
              <a:t>parser.add_argument</a:t>
            </a:r>
            <a:r>
              <a:rPr lang="en-US" altLang="zh-TW" sz="2000" i="1" dirty="0"/>
              <a:t>('--</a:t>
            </a:r>
            <a:r>
              <a:rPr lang="en-US" altLang="zh-TW" sz="2000" i="1" dirty="0" err="1"/>
              <a:t>resave_full_model</a:t>
            </a:r>
            <a:r>
              <a:rPr lang="en-US" altLang="zh-TW" sz="2000" i="1" dirty="0"/>
              <a:t>', type=</a:t>
            </a:r>
            <a:r>
              <a:rPr lang="en-US" altLang="zh-TW" sz="2000" i="1" dirty="0" err="1"/>
              <a:t>str</a:t>
            </a:r>
            <a:r>
              <a:rPr lang="en-US" altLang="zh-TW" sz="2000" i="1" dirty="0"/>
              <a:t>, default</a:t>
            </a:r>
            <a:r>
              <a:rPr lang="en-US" altLang="zh-TW" sz="2000" i="1" dirty="0" smtClean="0"/>
              <a:t>='',</a:t>
            </a:r>
            <a:endParaRPr lang="en-US" altLang="zh-TW" sz="2000" dirty="0" smtClean="0"/>
          </a:p>
          <a:p>
            <a:pPr marL="685800" lvl="2" indent="0">
              <a:spcBef>
                <a:spcPts val="0"/>
              </a:spcBef>
              <a:buNone/>
            </a:pPr>
            <a:r>
              <a:rPr lang="en-US" altLang="zh-TW" sz="1800" i="1" dirty="0" smtClean="0"/>
              <a:t>help</a:t>
            </a:r>
            <a:r>
              <a:rPr lang="en-US" altLang="zh-TW" sz="1800" i="1" dirty="0"/>
              <a:t>='resave a full model')</a:t>
            </a:r>
            <a:endParaRPr lang="en-US" altLang="zh-TW" sz="1800" dirty="0"/>
          </a:p>
          <a:p>
            <a:pPr>
              <a:spcBef>
                <a:spcPts val="0"/>
              </a:spcBef>
            </a:pPr>
            <a:r>
              <a:rPr lang="en-US" altLang="zh-TW" sz="2400" dirty="0" smtClean="0"/>
              <a:t>In</a:t>
            </a:r>
            <a:r>
              <a:rPr lang="en-US" altLang="zh-TW" sz="2400" b="1" dirty="0" smtClean="0"/>
              <a:t> </a:t>
            </a:r>
            <a:r>
              <a:rPr lang="en-US" altLang="zh-TW" sz="2400" b="1" dirty="0"/>
              <a:t>model/__init__.</a:t>
            </a:r>
            <a:r>
              <a:rPr lang="en-US" altLang="zh-TW" sz="2400" b="1" dirty="0" smtClean="0"/>
              <a:t>py</a:t>
            </a:r>
            <a:r>
              <a:rPr lang="en-US" altLang="zh-TW" sz="2400" dirty="0" smtClean="0"/>
              <a:t>, add </a:t>
            </a:r>
            <a:r>
              <a:rPr lang="en-US" altLang="zh-TW" sz="2400" dirty="0"/>
              <a:t>code:</a:t>
            </a:r>
          </a:p>
          <a:p>
            <a:pPr marL="365760" lvl="1" indent="0">
              <a:spcBef>
                <a:spcPts val="0"/>
              </a:spcBef>
              <a:buNone/>
            </a:pPr>
            <a:r>
              <a:rPr lang="en-US" altLang="zh-TW" sz="2000" dirty="0"/>
              <a:t>class Model(</a:t>
            </a:r>
            <a:r>
              <a:rPr lang="en-US" altLang="zh-TW" sz="2000" dirty="0" err="1"/>
              <a:t>nn.Module</a:t>
            </a:r>
            <a:r>
              <a:rPr lang="en-US" altLang="zh-TW" sz="2000" dirty="0"/>
              <a:t>):</a:t>
            </a:r>
          </a:p>
          <a:p>
            <a:pPr marL="685800" lvl="2" indent="0">
              <a:spcBef>
                <a:spcPts val="0"/>
              </a:spcBef>
              <a:buNone/>
            </a:pPr>
            <a:r>
              <a:rPr lang="en-US" altLang="zh-TW" sz="1800" dirty="0" err="1"/>
              <a:t>def</a:t>
            </a:r>
            <a:r>
              <a:rPr lang="en-US" altLang="zh-TW" sz="1800" dirty="0"/>
              <a:t> __</a:t>
            </a:r>
            <a:r>
              <a:rPr lang="en-US" altLang="zh-TW" sz="1800" dirty="0" err="1"/>
              <a:t>init</a:t>
            </a:r>
            <a:r>
              <a:rPr lang="en-US" altLang="zh-TW" sz="1800" dirty="0"/>
              <a:t>__(self, </a:t>
            </a:r>
            <a:r>
              <a:rPr lang="en-US" altLang="zh-TW" sz="1800" dirty="0" err="1"/>
              <a:t>args</a:t>
            </a:r>
            <a:r>
              <a:rPr lang="en-US" altLang="zh-TW" sz="1800" dirty="0"/>
              <a:t>, </a:t>
            </a:r>
            <a:r>
              <a:rPr lang="en-US" altLang="zh-TW" sz="1800" dirty="0" err="1"/>
              <a:t>ckp</a:t>
            </a:r>
            <a:r>
              <a:rPr lang="en-US" altLang="zh-TW" sz="1800" dirty="0"/>
              <a:t>):</a:t>
            </a:r>
          </a:p>
          <a:p>
            <a:pPr marL="685800" lvl="2" indent="0">
              <a:spcBef>
                <a:spcPts val="0"/>
              </a:spcBef>
              <a:buNone/>
            </a:pPr>
            <a:r>
              <a:rPr lang="en-US" altLang="zh-TW" sz="1800" dirty="0"/>
              <a:t>...</a:t>
            </a:r>
          </a:p>
          <a:p>
            <a:pPr marL="685800" lvl="2" indent="0">
              <a:spcBef>
                <a:spcPts val="0"/>
              </a:spcBef>
              <a:buNone/>
            </a:pPr>
            <a:r>
              <a:rPr lang="en-US" altLang="zh-TW" sz="1800" dirty="0"/>
              <a:t>    </a:t>
            </a:r>
            <a:r>
              <a:rPr lang="en-US" altLang="zh-TW" sz="1800" i="1" dirty="0" err="1"/>
              <a:t>self.resave_full_model</a:t>
            </a:r>
            <a:r>
              <a:rPr lang="en-US" altLang="zh-TW" sz="1800" i="1" dirty="0"/>
              <a:t> = </a:t>
            </a:r>
            <a:r>
              <a:rPr lang="en-US" altLang="zh-TW" sz="1800" i="1" dirty="0" err="1"/>
              <a:t>args.resave_full_model</a:t>
            </a:r>
            <a:endParaRPr lang="en-US" altLang="zh-TW" sz="1800" dirty="0"/>
          </a:p>
          <a:p>
            <a:pPr marL="685800" lvl="2" indent="0">
              <a:spcBef>
                <a:spcPts val="0"/>
              </a:spcBef>
              <a:buNone/>
            </a:pPr>
            <a:r>
              <a:rPr lang="en-US" altLang="zh-TW" sz="1800" dirty="0"/>
              <a:t/>
            </a:r>
            <a:br>
              <a:rPr lang="en-US" altLang="zh-TW" sz="1800" dirty="0"/>
            </a:br>
            <a:r>
              <a:rPr lang="en-US" altLang="zh-TW" sz="1800" dirty="0" err="1"/>
              <a:t>def</a:t>
            </a:r>
            <a:r>
              <a:rPr lang="en-US" altLang="zh-TW" sz="1800" dirty="0"/>
              <a:t> load(self, </a:t>
            </a:r>
            <a:r>
              <a:rPr lang="en-US" altLang="zh-TW" sz="1800" dirty="0" err="1"/>
              <a:t>apath</a:t>
            </a:r>
            <a:r>
              <a:rPr lang="en-US" altLang="zh-TW" sz="1800" dirty="0"/>
              <a:t>, </a:t>
            </a:r>
            <a:r>
              <a:rPr lang="en-US" altLang="zh-TW" sz="1800" dirty="0" err="1"/>
              <a:t>pre_train</a:t>
            </a:r>
            <a:r>
              <a:rPr lang="en-US" altLang="zh-TW" sz="1800" dirty="0"/>
              <a:t>='', resume=-1, </a:t>
            </a:r>
            <a:r>
              <a:rPr lang="en-US" altLang="zh-TW" sz="1800" dirty="0" err="1"/>
              <a:t>cpu</a:t>
            </a:r>
            <a:r>
              <a:rPr lang="en-US" altLang="zh-TW" sz="1800" dirty="0"/>
              <a:t>=False):</a:t>
            </a:r>
          </a:p>
          <a:p>
            <a:pPr marL="685800" lvl="2" indent="0">
              <a:spcBef>
                <a:spcPts val="0"/>
              </a:spcBef>
              <a:buNone/>
            </a:pPr>
            <a:r>
              <a:rPr lang="en-US" altLang="zh-TW" sz="1800" dirty="0"/>
              <a:t>…</a:t>
            </a:r>
          </a:p>
          <a:p>
            <a:pPr marL="685800" lvl="2" indent="0">
              <a:spcBef>
                <a:spcPts val="0"/>
              </a:spcBef>
              <a:buNone/>
            </a:pPr>
            <a:r>
              <a:rPr lang="en-US" altLang="zh-TW" sz="1800" dirty="0"/>
              <a:t>    </a:t>
            </a:r>
            <a:r>
              <a:rPr lang="en-US" altLang="zh-TW" sz="1800" i="1" dirty="0"/>
              <a:t>if </a:t>
            </a:r>
            <a:r>
              <a:rPr lang="en-US" altLang="zh-TW" sz="1800" i="1" dirty="0" err="1"/>
              <a:t>self.resave_full_model</a:t>
            </a:r>
            <a:r>
              <a:rPr lang="en-US" altLang="zh-TW" sz="1800" i="1" dirty="0"/>
              <a:t>: </a:t>
            </a:r>
            <a:r>
              <a:rPr lang="en-US" altLang="zh-TW" sz="1800" i="1" dirty="0" err="1"/>
              <a:t>torch.save</a:t>
            </a:r>
            <a:r>
              <a:rPr lang="en-US" altLang="zh-TW" sz="1800" i="1" dirty="0"/>
              <a:t>(</a:t>
            </a:r>
            <a:r>
              <a:rPr lang="en-US" altLang="zh-TW" sz="1800" i="1" dirty="0" err="1"/>
              <a:t>self.get_model</a:t>
            </a:r>
            <a:r>
              <a:rPr lang="en-US" altLang="zh-TW" sz="1800" i="1" dirty="0"/>
              <a:t>(), </a:t>
            </a:r>
            <a:r>
              <a:rPr lang="en-US" altLang="zh-TW" sz="1800" i="1" dirty="0" err="1"/>
              <a:t>self.resave_full_model</a:t>
            </a:r>
            <a:r>
              <a:rPr lang="en-US" altLang="zh-TW" sz="1800" i="1" dirty="0" smtClean="0"/>
              <a:t>)</a:t>
            </a:r>
            <a:endParaRPr lang="zh-TW" altLang="en-US" sz="1800" dirty="0"/>
          </a:p>
        </p:txBody>
      </p:sp>
    </p:spTree>
    <p:extLst>
      <p:ext uri="{BB962C8B-B14F-4D97-AF65-F5344CB8AC3E}">
        <p14:creationId xmlns:p14="http://schemas.microsoft.com/office/powerpoint/2010/main" val="95538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Step 2 - Dynamically </a:t>
            </a:r>
            <a:r>
              <a:rPr lang="en-US" altLang="zh-TW" b="1" dirty="0"/>
              <a:t>Convert to </a:t>
            </a:r>
            <a:r>
              <a:rPr lang="en-US" altLang="zh-TW" b="1" dirty="0" err="1"/>
              <a:t>nGraph</a:t>
            </a:r>
            <a:r>
              <a:rPr lang="en-US" altLang="zh-TW" b="1" dirty="0"/>
              <a:t> model according to </a:t>
            </a:r>
            <a:r>
              <a:rPr lang="en-US" altLang="zh-TW" b="1" dirty="0" smtClean="0"/>
              <a:t>input image </a:t>
            </a:r>
            <a:r>
              <a:rPr lang="en-US" altLang="zh-TW" b="1" dirty="0"/>
              <a:t>size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dirty="0" err="1"/>
              <a:t>def</a:t>
            </a:r>
            <a:r>
              <a:rPr lang="en-US" altLang="zh-TW" sz="1800" dirty="0"/>
              <a:t> test(self):</a:t>
            </a:r>
          </a:p>
          <a:p>
            <a:pPr marL="365760" lvl="1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dirty="0"/>
              <a:t>...</a:t>
            </a:r>
          </a:p>
          <a:p>
            <a:pPr marL="365760" lvl="1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i="1" dirty="0" smtClean="0"/>
              <a:t>if </a:t>
            </a:r>
            <a:r>
              <a:rPr lang="en-US" altLang="zh-TW" i="1" dirty="0" err="1"/>
              <a:t>self.args.ngraph</a:t>
            </a:r>
            <a:r>
              <a:rPr lang="en-US" altLang="zh-TW" i="1" dirty="0"/>
              <a:t>:</a:t>
            </a:r>
            <a:endParaRPr lang="en-US" altLang="zh-TW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err="1" smtClean="0"/>
              <a:t>pytorch_model_name</a:t>
            </a:r>
            <a:r>
              <a:rPr lang="en-US" altLang="zh-TW" sz="1800" i="1" dirty="0" smtClean="0"/>
              <a:t> </a:t>
            </a:r>
            <a:r>
              <a:rPr lang="en-US" altLang="zh-TW" sz="1800" i="1" dirty="0"/>
              <a:t>= </a:t>
            </a:r>
            <a:r>
              <a:rPr lang="en-US" altLang="zh-TW" sz="1800" i="1" dirty="0" err="1"/>
              <a:t>self.args.ngraph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err="1" smtClean="0"/>
              <a:t>pytorch_edsr_model</a:t>
            </a:r>
            <a:r>
              <a:rPr lang="en-US" altLang="zh-TW" sz="1800" i="1" dirty="0" smtClean="0"/>
              <a:t> </a:t>
            </a:r>
            <a:r>
              <a:rPr lang="en-US" altLang="zh-TW" sz="1800" i="1" dirty="0"/>
              <a:t>= </a:t>
            </a:r>
            <a:r>
              <a:rPr lang="en-US" altLang="zh-TW" sz="1800" i="1" dirty="0" err="1"/>
              <a:t>torch.load</a:t>
            </a:r>
            <a:r>
              <a:rPr lang="en-US" altLang="zh-TW" sz="1800" i="1" dirty="0"/>
              <a:t>(</a:t>
            </a:r>
            <a:r>
              <a:rPr lang="en-US" altLang="zh-TW" sz="1800" i="1" dirty="0" err="1"/>
              <a:t>pytorch_model_name</a:t>
            </a:r>
            <a:r>
              <a:rPr lang="en-US" altLang="zh-TW" sz="1800" i="1" dirty="0"/>
              <a:t>)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b="1" i="1" dirty="0" err="1" smtClean="0">
                <a:solidFill>
                  <a:srgbClr val="0000CC"/>
                </a:solidFill>
              </a:rPr>
              <a:t>dummy_input</a:t>
            </a:r>
            <a:r>
              <a:rPr lang="en-US" altLang="zh-TW" sz="1800" b="1" i="1" dirty="0" smtClean="0">
                <a:solidFill>
                  <a:srgbClr val="0000CC"/>
                </a:solidFill>
              </a:rPr>
              <a:t> </a:t>
            </a:r>
            <a:r>
              <a:rPr lang="en-US" altLang="zh-TW" sz="1800" b="1" i="1" dirty="0">
                <a:solidFill>
                  <a:srgbClr val="0000CC"/>
                </a:solidFill>
              </a:rPr>
              <a:t>= </a:t>
            </a:r>
            <a:r>
              <a:rPr lang="en-US" altLang="zh-TW" sz="1800" b="1" i="1" dirty="0" err="1">
                <a:solidFill>
                  <a:srgbClr val="0000CC"/>
                </a:solidFill>
              </a:rPr>
              <a:t>torch.randn_like</a:t>
            </a:r>
            <a:r>
              <a:rPr lang="en-US" altLang="zh-TW" sz="1800" b="1" i="1" dirty="0">
                <a:solidFill>
                  <a:srgbClr val="0000CC"/>
                </a:solidFill>
              </a:rPr>
              <a:t>(</a:t>
            </a:r>
            <a:r>
              <a:rPr lang="en-US" altLang="zh-TW" sz="1800" b="1" i="1" dirty="0" err="1">
                <a:solidFill>
                  <a:srgbClr val="0000CC"/>
                </a:solidFill>
              </a:rPr>
              <a:t>lr</a:t>
            </a:r>
            <a:r>
              <a:rPr lang="en-US" altLang="zh-TW" sz="1800" b="1" i="1" dirty="0">
                <a:solidFill>
                  <a:srgbClr val="0000CC"/>
                </a:solidFill>
              </a:rPr>
              <a:t>, device='</a:t>
            </a:r>
            <a:r>
              <a:rPr lang="en-US" altLang="zh-TW" sz="1800" b="1" i="1" dirty="0" err="1">
                <a:solidFill>
                  <a:srgbClr val="0000CC"/>
                </a:solidFill>
              </a:rPr>
              <a:t>cuda</a:t>
            </a:r>
            <a:r>
              <a:rPr lang="en-US" altLang="zh-TW" sz="1800" b="1" i="1" dirty="0">
                <a:solidFill>
                  <a:srgbClr val="0000CC"/>
                </a:solidFill>
              </a:rPr>
              <a:t>')</a:t>
            </a:r>
            <a:endParaRPr lang="en-US" altLang="zh-TW" sz="1800" b="1" dirty="0">
              <a:solidFill>
                <a:srgbClr val="0000CC"/>
              </a:solidFill>
            </a:endParaRPr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err="1" smtClean="0"/>
              <a:t>edsr_onnx_filename</a:t>
            </a:r>
            <a:r>
              <a:rPr lang="en-US" altLang="zh-TW" sz="1800" i="1" dirty="0" smtClean="0"/>
              <a:t> </a:t>
            </a:r>
            <a:r>
              <a:rPr lang="en-US" altLang="zh-TW" sz="1800" i="1" dirty="0"/>
              <a:t>= '{}.</a:t>
            </a:r>
            <a:r>
              <a:rPr lang="en-US" altLang="zh-TW" sz="1800" i="1" dirty="0" err="1"/>
              <a:t>onnx</a:t>
            </a:r>
            <a:r>
              <a:rPr lang="en-US" altLang="zh-TW" sz="1800" i="1" dirty="0"/>
              <a:t>'.format(</a:t>
            </a:r>
            <a:r>
              <a:rPr lang="en-US" altLang="zh-TW" sz="1800" i="1" dirty="0" err="1"/>
              <a:t>pytorch_model_name</a:t>
            </a:r>
            <a:r>
              <a:rPr lang="en-US" altLang="zh-TW" sz="1800" i="1" dirty="0"/>
              <a:t>)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err="1" smtClean="0"/>
              <a:t>torch.onnx.export</a:t>
            </a:r>
            <a:r>
              <a:rPr lang="en-US" altLang="zh-TW" sz="1800" i="1" dirty="0" smtClean="0"/>
              <a:t>(</a:t>
            </a:r>
            <a:r>
              <a:rPr lang="en-US" altLang="zh-TW" sz="1800" i="1" dirty="0" err="1" smtClean="0"/>
              <a:t>pytorch_edsr_model</a:t>
            </a:r>
            <a:r>
              <a:rPr lang="en-US" altLang="zh-TW" sz="1800" i="1" dirty="0"/>
              <a:t>, </a:t>
            </a:r>
            <a:r>
              <a:rPr lang="en-US" altLang="zh-TW" sz="1800" i="1" dirty="0" err="1"/>
              <a:t>dummy_input</a:t>
            </a:r>
            <a:r>
              <a:rPr lang="en-US" altLang="zh-TW" sz="1800" i="1" dirty="0"/>
              <a:t>, </a:t>
            </a:r>
            <a:r>
              <a:rPr lang="en-US" altLang="zh-TW" sz="1800" i="1" dirty="0" err="1"/>
              <a:t>edsr_onnx_filename</a:t>
            </a:r>
            <a:r>
              <a:rPr lang="en-US" altLang="zh-TW" sz="1800" i="1" dirty="0"/>
              <a:t>, </a:t>
            </a:r>
            <a:r>
              <a:rPr lang="en-US" altLang="zh-TW" sz="1800" i="1" dirty="0" err="1" smtClean="0"/>
              <a:t>export_params</a:t>
            </a:r>
            <a:r>
              <a:rPr lang="en-US" altLang="zh-TW" sz="1800" i="1" dirty="0" smtClean="0"/>
              <a:t>=True</a:t>
            </a:r>
            <a:r>
              <a:rPr lang="en-US" altLang="zh-TW" sz="1800" i="1" dirty="0"/>
              <a:t>, verbose=False, training=False)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smtClean="0"/>
              <a:t>import </a:t>
            </a:r>
            <a:r>
              <a:rPr lang="en-US" altLang="zh-TW" sz="1800" i="1" dirty="0" err="1"/>
              <a:t>os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smtClean="0"/>
              <a:t>import </a:t>
            </a:r>
            <a:r>
              <a:rPr lang="en-US" altLang="zh-TW" sz="1800" i="1" dirty="0" err="1"/>
              <a:t>onnx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err="1" smtClean="0"/>
              <a:t>edsr_onnx_model</a:t>
            </a:r>
            <a:r>
              <a:rPr lang="en-US" altLang="zh-TW" sz="1800" i="1" dirty="0" smtClean="0"/>
              <a:t> </a:t>
            </a:r>
            <a:r>
              <a:rPr lang="en-US" altLang="zh-TW" sz="1800" i="1" dirty="0"/>
              <a:t>= </a:t>
            </a:r>
            <a:r>
              <a:rPr lang="en-US" altLang="zh-TW" sz="1800" i="1" dirty="0" err="1"/>
              <a:t>onnx.load</a:t>
            </a:r>
            <a:r>
              <a:rPr lang="en-US" altLang="zh-TW" sz="1800" i="1" dirty="0"/>
              <a:t>(</a:t>
            </a:r>
            <a:r>
              <a:rPr lang="en-US" altLang="zh-TW" sz="1800" i="1" dirty="0" err="1"/>
              <a:t>edsr_onnx_filename</a:t>
            </a:r>
            <a:r>
              <a:rPr lang="en-US" altLang="zh-TW" sz="1800" i="1" dirty="0"/>
              <a:t>)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smtClean="0"/>
              <a:t>from </a:t>
            </a:r>
            <a:r>
              <a:rPr lang="en-US" altLang="zh-TW" sz="1800" i="1" dirty="0" err="1" smtClean="0"/>
              <a:t>ngraph_onnx.onnx_importer.importer</a:t>
            </a:r>
            <a:r>
              <a:rPr lang="en-US" altLang="zh-TW" sz="1800" i="1" dirty="0" smtClean="0"/>
              <a:t> import </a:t>
            </a:r>
            <a:r>
              <a:rPr lang="en-US" altLang="zh-TW" sz="1800" i="1" dirty="0" err="1" smtClean="0"/>
              <a:t>import_onnx_model</a:t>
            </a:r>
            <a:endParaRPr lang="en-US" altLang="zh-TW" sz="1800" dirty="0" smtClean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err="1" smtClean="0"/>
              <a:t>ng_models</a:t>
            </a:r>
            <a:r>
              <a:rPr lang="en-US" altLang="zh-TW" sz="1800" i="1" dirty="0" smtClean="0"/>
              <a:t> </a:t>
            </a:r>
            <a:r>
              <a:rPr lang="en-US" altLang="zh-TW" sz="1800" i="1" dirty="0"/>
              <a:t>= </a:t>
            </a:r>
            <a:r>
              <a:rPr lang="en-US" altLang="zh-TW" sz="1800" i="1" dirty="0" err="1"/>
              <a:t>import_onnx_model</a:t>
            </a:r>
            <a:r>
              <a:rPr lang="en-US" altLang="zh-TW" sz="1800" i="1" dirty="0"/>
              <a:t>(</a:t>
            </a:r>
            <a:r>
              <a:rPr lang="en-US" altLang="zh-TW" sz="1800" i="1" dirty="0" err="1"/>
              <a:t>edsr_onnx_model</a:t>
            </a:r>
            <a:r>
              <a:rPr lang="en-US" altLang="zh-TW" sz="1800" i="1" dirty="0"/>
              <a:t>)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smtClean="0"/>
              <a:t>import </a:t>
            </a:r>
            <a:r>
              <a:rPr lang="en-US" altLang="zh-TW" sz="1800" i="1" dirty="0" err="1"/>
              <a:t>ngraph</a:t>
            </a:r>
            <a:r>
              <a:rPr lang="en-US" altLang="zh-TW" sz="1800" i="1" dirty="0"/>
              <a:t> as ng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err="1" smtClean="0"/>
              <a:t>ng_model</a:t>
            </a:r>
            <a:r>
              <a:rPr lang="en-US" altLang="zh-TW" sz="1800" i="1" dirty="0" smtClean="0"/>
              <a:t> </a:t>
            </a:r>
            <a:r>
              <a:rPr lang="en-US" altLang="zh-TW" sz="1800" i="1" dirty="0"/>
              <a:t>= </a:t>
            </a:r>
            <a:r>
              <a:rPr lang="en-US" altLang="zh-TW" sz="1800" i="1" dirty="0" err="1"/>
              <a:t>ng_models</a:t>
            </a:r>
            <a:r>
              <a:rPr lang="en-US" altLang="zh-TW" sz="1800" i="1" dirty="0"/>
              <a:t>[0]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smtClean="0"/>
              <a:t>runtime </a:t>
            </a:r>
            <a:r>
              <a:rPr lang="en-US" altLang="zh-TW" sz="1800" i="1" dirty="0"/>
              <a:t>= </a:t>
            </a:r>
            <a:r>
              <a:rPr lang="en-US" altLang="zh-TW" sz="1800" i="1" dirty="0" err="1"/>
              <a:t>ng.runtime</a:t>
            </a:r>
            <a:r>
              <a:rPr lang="en-US" altLang="zh-TW" sz="1800" i="1" dirty="0"/>
              <a:t>(</a:t>
            </a:r>
            <a:r>
              <a:rPr lang="en-US" altLang="zh-TW" sz="1800" i="1" dirty="0" err="1"/>
              <a:t>backend_name</a:t>
            </a:r>
            <a:r>
              <a:rPr lang="en-US" altLang="zh-TW" sz="1800" i="1" dirty="0"/>
              <a:t>='CPU')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err="1" smtClean="0"/>
              <a:t>edsr_ng_model</a:t>
            </a:r>
            <a:r>
              <a:rPr lang="en-US" altLang="zh-TW" sz="1800" i="1" dirty="0" smtClean="0"/>
              <a:t> </a:t>
            </a:r>
            <a:r>
              <a:rPr lang="en-US" altLang="zh-TW" sz="1800" i="1" dirty="0"/>
              <a:t>= </a:t>
            </a:r>
            <a:r>
              <a:rPr lang="en-US" altLang="zh-TW" sz="1800" i="1" dirty="0" err="1"/>
              <a:t>runtime.computation</a:t>
            </a:r>
            <a:r>
              <a:rPr lang="en-US" altLang="zh-TW" sz="1800" i="1" dirty="0"/>
              <a:t>(</a:t>
            </a:r>
            <a:r>
              <a:rPr lang="en-US" altLang="zh-TW" sz="1800" i="1" dirty="0" err="1"/>
              <a:t>ng_model</a:t>
            </a:r>
            <a:r>
              <a:rPr lang="en-US" altLang="zh-TW" sz="1800" i="1" dirty="0"/>
              <a:t>['output'], *</a:t>
            </a:r>
            <a:r>
              <a:rPr lang="en-US" altLang="zh-TW" sz="1800" i="1" dirty="0" err="1"/>
              <a:t>ng_model</a:t>
            </a:r>
            <a:r>
              <a:rPr lang="en-US" altLang="zh-TW" sz="1800" i="1" dirty="0"/>
              <a:t>['inputs'])</a:t>
            </a:r>
            <a:endParaRPr lang="en-US" altLang="zh-TW" sz="1800" dirty="0"/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b="1" i="1" dirty="0" err="1">
                <a:solidFill>
                  <a:srgbClr val="0000CC"/>
                </a:solidFill>
              </a:rPr>
              <a:t>sr</a:t>
            </a:r>
            <a:r>
              <a:rPr lang="en-US" altLang="zh-TW" sz="1800" b="1" i="1" dirty="0">
                <a:solidFill>
                  <a:srgbClr val="0000CC"/>
                </a:solidFill>
              </a:rPr>
              <a:t> = </a:t>
            </a:r>
            <a:r>
              <a:rPr lang="en-US" altLang="zh-TW" sz="1800" b="1" i="1" dirty="0" err="1">
                <a:solidFill>
                  <a:srgbClr val="0000CC"/>
                </a:solidFill>
              </a:rPr>
              <a:t>edsr_ng_model</a:t>
            </a:r>
            <a:r>
              <a:rPr lang="en-US" altLang="zh-TW" sz="1800" b="1" i="1" dirty="0">
                <a:solidFill>
                  <a:srgbClr val="0000CC"/>
                </a:solidFill>
              </a:rPr>
              <a:t>(</a:t>
            </a:r>
            <a:r>
              <a:rPr lang="en-US" altLang="zh-TW" sz="1800" b="1" i="1" dirty="0" err="1">
                <a:solidFill>
                  <a:srgbClr val="0000CC"/>
                </a:solidFill>
              </a:rPr>
              <a:t>lr</a:t>
            </a:r>
            <a:r>
              <a:rPr lang="en-US" altLang="zh-TW" sz="1800" b="1" i="1" dirty="0">
                <a:solidFill>
                  <a:srgbClr val="0000CC"/>
                </a:solidFill>
              </a:rPr>
              <a:t>, </a:t>
            </a:r>
            <a:r>
              <a:rPr lang="en-US" altLang="zh-TW" sz="1800" b="1" i="1" dirty="0" err="1">
                <a:solidFill>
                  <a:srgbClr val="0000CC"/>
                </a:solidFill>
              </a:rPr>
              <a:t>idx_scale</a:t>
            </a:r>
            <a:r>
              <a:rPr lang="en-US" altLang="zh-TW" sz="1800" b="1" i="1" dirty="0">
                <a:solidFill>
                  <a:srgbClr val="0000CC"/>
                </a:solidFill>
              </a:rPr>
              <a:t>)</a:t>
            </a:r>
          </a:p>
          <a:p>
            <a:pPr marL="685800" lvl="2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en-US" altLang="zh-TW" sz="1800" i="1" dirty="0" err="1" smtClean="0"/>
              <a:t>sr</a:t>
            </a:r>
            <a:r>
              <a:rPr lang="en-US" altLang="zh-TW" sz="1800" i="1" dirty="0" smtClean="0"/>
              <a:t> </a:t>
            </a:r>
            <a:r>
              <a:rPr lang="en-US" altLang="zh-TW" sz="1800" i="1" dirty="0"/>
              <a:t>= </a:t>
            </a:r>
            <a:r>
              <a:rPr lang="en-US" altLang="zh-TW" sz="1800" i="1" dirty="0" err="1"/>
              <a:t>torch.from_numpy</a:t>
            </a:r>
            <a:r>
              <a:rPr lang="en-US" altLang="zh-TW" sz="1800" i="1" dirty="0"/>
              <a:t>(</a:t>
            </a:r>
            <a:r>
              <a:rPr lang="en-US" altLang="zh-TW" sz="1800" i="1" dirty="0" err="1"/>
              <a:t>sr</a:t>
            </a:r>
            <a:r>
              <a:rPr lang="en-US" altLang="zh-TW" sz="1800" i="1" dirty="0"/>
              <a:t>)</a:t>
            </a:r>
            <a:endParaRPr lang="zh-TW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56204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Crash again </a:t>
            </a:r>
            <a:r>
              <a:rPr lang="en-US" altLang="zh-TW" b="1" dirty="0"/>
              <a:t>and again </a:t>
            </a:r>
            <a:r>
              <a:rPr lang="en-US" altLang="zh-TW" b="1" dirty="0" smtClean="0"/>
              <a:t>for CPU inference on NCHC.ai environment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65019" y="1312334"/>
            <a:ext cx="5329925" cy="4152901"/>
          </a:xfrm>
        </p:spPr>
        <p:txBody>
          <a:bodyPr>
            <a:noAutofit/>
          </a:bodyPr>
          <a:lstStyle/>
          <a:p>
            <a:pPr marL="388620" indent="-342900" fontAlgn="base">
              <a:lnSpc>
                <a:spcPts val="14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altLang="zh-TW" sz="1400" dirty="0"/>
              <a:t>How about Original EDSR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b="1" dirty="0" smtClean="0"/>
              <a:t>CASE </a:t>
            </a:r>
            <a:r>
              <a:rPr lang="en-US" altLang="zh-TW" sz="1400" b="1" dirty="0"/>
              <a:t>a:</a:t>
            </a:r>
            <a:endParaRPr lang="en-US" altLang="zh-TW" sz="1400" dirty="0"/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pip3 install --force-reinstall torch==0.4.0</a:t>
            </a:r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cd /</a:t>
            </a:r>
            <a:r>
              <a:rPr lang="en-US" altLang="zh-TW" sz="1400" dirty="0" err="1"/>
              <a:t>tmp</a:t>
            </a:r>
            <a:r>
              <a:rPr lang="en-US" altLang="zh-TW" sz="1400" dirty="0"/>
              <a:t>/work/</a:t>
            </a:r>
            <a:r>
              <a:rPr lang="en-US" altLang="zh-TW" sz="1400" dirty="0" err="1"/>
              <a:t>chilung</a:t>
            </a:r>
            <a:r>
              <a:rPr lang="en-US" altLang="zh-TW" sz="1400" dirty="0"/>
              <a:t>/</a:t>
            </a:r>
            <a:r>
              <a:rPr lang="en-US" altLang="zh-TW" sz="1400" dirty="0" err="1"/>
              <a:t>org_edsr</a:t>
            </a:r>
            <a:r>
              <a:rPr lang="en-US" altLang="zh-TW" sz="1400" dirty="0"/>
              <a:t>/EDSR-</a:t>
            </a:r>
            <a:r>
              <a:rPr lang="en-US" altLang="zh-TW" sz="1400" dirty="0" err="1"/>
              <a:t>PyTorch</a:t>
            </a:r>
            <a:r>
              <a:rPr lang="en-US" altLang="zh-TW" sz="1400" dirty="0"/>
              <a:t>/</a:t>
            </a:r>
            <a:r>
              <a:rPr lang="en-US" altLang="zh-TW" sz="1400" dirty="0" err="1"/>
              <a:t>src</a:t>
            </a:r>
            <a:endParaRPr lang="en-US" altLang="zh-TW" sz="1400" dirty="0"/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python main.py --</a:t>
            </a:r>
            <a:r>
              <a:rPr lang="en-US" altLang="zh-TW" sz="1400" dirty="0" err="1"/>
              <a:t>dir_data</a:t>
            </a:r>
            <a:r>
              <a:rPr lang="en-US" altLang="zh-TW" sz="1400" dirty="0"/>
              <a:t> './' --</a:t>
            </a:r>
            <a:r>
              <a:rPr lang="en-US" altLang="zh-TW" sz="1400" dirty="0" err="1"/>
              <a:t>data_test</a:t>
            </a:r>
            <a:r>
              <a:rPr lang="en-US" altLang="zh-TW" sz="1400" dirty="0"/>
              <a:t> Set5 --scale 2 --</a:t>
            </a:r>
            <a:r>
              <a:rPr lang="en-US" altLang="zh-TW" sz="1400" dirty="0" err="1"/>
              <a:t>pre_train</a:t>
            </a:r>
            <a:r>
              <a:rPr lang="en-US" altLang="zh-TW" sz="1400" dirty="0"/>
              <a:t> './edsr_baseline_download.pt' --</a:t>
            </a:r>
            <a:r>
              <a:rPr lang="en-US" altLang="zh-TW" sz="1400" dirty="0" err="1"/>
              <a:t>test_only</a:t>
            </a:r>
            <a:r>
              <a:rPr lang="en-US" altLang="zh-TW" sz="1400" dirty="0"/>
              <a:t> --</a:t>
            </a:r>
            <a:r>
              <a:rPr lang="en-US" altLang="zh-TW" sz="1400" dirty="0" err="1"/>
              <a:t>cpu</a:t>
            </a:r>
            <a:endParaRPr lang="en-US" altLang="zh-TW" sz="1400" dirty="0"/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RESULT:</a:t>
            </a:r>
          </a:p>
          <a:p>
            <a:pPr marL="685800" lvl="2" indent="0" fontAlgn="base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 smtClean="0"/>
              <a:t>Crash after </a:t>
            </a:r>
            <a:r>
              <a:rPr lang="en-US" altLang="zh-TW" sz="1400" dirty="0"/>
              <a:t>inference just 2 </a:t>
            </a:r>
            <a:r>
              <a:rPr lang="en-US" altLang="zh-TW" sz="1400" dirty="0" smtClean="0"/>
              <a:t>images &amp; 9 </a:t>
            </a:r>
            <a:r>
              <a:rPr lang="en-US" altLang="zh-TW" sz="1400" dirty="0"/>
              <a:t>images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b="1" dirty="0"/>
              <a:t>CASE b:</a:t>
            </a:r>
            <a:endParaRPr lang="en-US" altLang="zh-TW" sz="1400" dirty="0"/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pip3 install --force-reinstall torch==0.4.1</a:t>
            </a:r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cd /</a:t>
            </a:r>
            <a:r>
              <a:rPr lang="en-US" altLang="zh-TW" sz="1400" dirty="0" err="1"/>
              <a:t>tmp</a:t>
            </a:r>
            <a:r>
              <a:rPr lang="en-US" altLang="zh-TW" sz="1400" dirty="0"/>
              <a:t>/work/</a:t>
            </a:r>
            <a:r>
              <a:rPr lang="en-US" altLang="zh-TW" sz="1400" dirty="0" err="1"/>
              <a:t>chilung</a:t>
            </a:r>
            <a:r>
              <a:rPr lang="en-US" altLang="zh-TW" sz="1400" dirty="0"/>
              <a:t>/</a:t>
            </a:r>
            <a:r>
              <a:rPr lang="en-US" altLang="zh-TW" sz="1400" dirty="0" err="1"/>
              <a:t>org_edsr</a:t>
            </a:r>
            <a:r>
              <a:rPr lang="en-US" altLang="zh-TW" sz="1400" dirty="0"/>
              <a:t>/EDSR-</a:t>
            </a:r>
            <a:r>
              <a:rPr lang="en-US" altLang="zh-TW" sz="1400" dirty="0" err="1"/>
              <a:t>PyTorch</a:t>
            </a:r>
            <a:r>
              <a:rPr lang="en-US" altLang="zh-TW" sz="1400" dirty="0"/>
              <a:t>/</a:t>
            </a:r>
            <a:r>
              <a:rPr lang="en-US" altLang="zh-TW" sz="1400" dirty="0" err="1"/>
              <a:t>src</a:t>
            </a:r>
            <a:endParaRPr lang="en-US" altLang="zh-TW" sz="1400" dirty="0"/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python main.py --</a:t>
            </a:r>
            <a:r>
              <a:rPr lang="en-US" altLang="zh-TW" sz="1400" dirty="0" err="1"/>
              <a:t>dir_data</a:t>
            </a:r>
            <a:r>
              <a:rPr lang="en-US" altLang="zh-TW" sz="1400" dirty="0"/>
              <a:t> './' --</a:t>
            </a:r>
            <a:r>
              <a:rPr lang="en-US" altLang="zh-TW" sz="1400" dirty="0" err="1"/>
              <a:t>data_test</a:t>
            </a:r>
            <a:r>
              <a:rPr lang="en-US" altLang="zh-TW" sz="1400" dirty="0"/>
              <a:t> Set5 --scale 2 --</a:t>
            </a:r>
            <a:r>
              <a:rPr lang="en-US" altLang="zh-TW" sz="1400" dirty="0" err="1"/>
              <a:t>pre_train</a:t>
            </a:r>
            <a:r>
              <a:rPr lang="en-US" altLang="zh-TW" sz="1400" dirty="0"/>
              <a:t> './edsr_baseline_download.pt' --</a:t>
            </a:r>
            <a:r>
              <a:rPr lang="en-US" altLang="zh-TW" sz="1400" dirty="0" err="1"/>
              <a:t>test_only</a:t>
            </a:r>
            <a:r>
              <a:rPr lang="en-US" altLang="zh-TW" sz="1400" dirty="0"/>
              <a:t> --</a:t>
            </a:r>
            <a:r>
              <a:rPr lang="en-US" altLang="zh-TW" sz="1400" dirty="0" err="1"/>
              <a:t>cpu</a:t>
            </a:r>
            <a:endParaRPr lang="en-US" altLang="zh-TW" sz="1400" dirty="0"/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RESULT:</a:t>
            </a:r>
          </a:p>
          <a:p>
            <a:pPr marL="685800" lvl="2" indent="0" fontAlgn="base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hang up after inference just 9 images</a:t>
            </a:r>
          </a:p>
          <a:p>
            <a:pPr marL="388620" indent="-342900" fontAlgn="base">
              <a:lnSpc>
                <a:spcPts val="14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altLang="zh-TW" sz="1400" dirty="0" smtClean="0"/>
              <a:t>How </a:t>
            </a:r>
            <a:r>
              <a:rPr lang="en-US" altLang="zh-TW" sz="1400" dirty="0"/>
              <a:t>about stand alone </a:t>
            </a:r>
            <a:r>
              <a:rPr lang="en-US" altLang="zh-TW" sz="1400" dirty="0" err="1"/>
              <a:t>ngraph</a:t>
            </a:r>
            <a:endParaRPr lang="en-US" altLang="zh-TW" sz="1400" dirty="0"/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b="1" dirty="0"/>
              <a:t>CASE c:</a:t>
            </a:r>
            <a:endParaRPr lang="en-US" altLang="zh-TW" sz="1400" dirty="0"/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As prepare environment 0.4.1 fail for </a:t>
            </a:r>
            <a:r>
              <a:rPr lang="en-US" altLang="zh-TW" sz="1400" dirty="0" err="1"/>
              <a:t>onnx</a:t>
            </a:r>
            <a:r>
              <a:rPr lang="en-US" altLang="zh-TW" sz="1400" dirty="0"/>
              <a:t> not support dynamic reshape.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b="1" dirty="0"/>
              <a:t>CASE d:</a:t>
            </a:r>
            <a:endParaRPr lang="en-US" altLang="zh-TW" sz="1400" dirty="0"/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As prepare environment 0.4.0</a:t>
            </a:r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RESULT:</a:t>
            </a:r>
          </a:p>
          <a:p>
            <a:pPr marL="685800" lvl="2" indent="0" fontAlgn="base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pass for </a:t>
            </a:r>
            <a:r>
              <a:rPr lang="en-US" altLang="zh-TW" sz="1400" dirty="0" err="1"/>
              <a:t>inferencing</a:t>
            </a:r>
            <a:r>
              <a:rPr lang="en-US" altLang="zh-TW" sz="1400" dirty="0"/>
              <a:t> 10 images (224x224)</a:t>
            </a:r>
          </a:p>
          <a:p>
            <a:pPr marL="685800" lvl="2" indent="0" fontAlgn="base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pass for </a:t>
            </a:r>
            <a:r>
              <a:rPr lang="en-US" altLang="zh-TW" sz="1400" dirty="0" err="1"/>
              <a:t>inferencing</a:t>
            </a:r>
            <a:r>
              <a:rPr lang="en-US" altLang="zh-TW" sz="1400" dirty="0"/>
              <a:t> 100 images (224x224)</a:t>
            </a:r>
          </a:p>
          <a:p>
            <a:pPr marL="685800" lvl="2" indent="0" fontAlgn="base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 err="1"/>
              <a:t>lr.to.cuda</a:t>
            </a:r>
            <a:r>
              <a:rPr lang="en-US" altLang="zh-TW" sz="1400" dirty="0"/>
              <a:t>: pass for </a:t>
            </a:r>
            <a:r>
              <a:rPr lang="en-US" altLang="zh-TW" sz="1400" dirty="0" err="1"/>
              <a:t>inferencing</a:t>
            </a:r>
            <a:r>
              <a:rPr lang="en-US" altLang="zh-TW" sz="1400" dirty="0"/>
              <a:t> 100 images (224x224)</a:t>
            </a:r>
          </a:p>
          <a:p>
            <a:pPr marL="685800" lvl="2" indent="0" fontAlgn="base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 err="1"/>
              <a:t>lr.to.cuda</a:t>
            </a:r>
            <a:r>
              <a:rPr lang="en-US" altLang="zh-TW" sz="1400" dirty="0"/>
              <a:t>: fail for just </a:t>
            </a:r>
            <a:r>
              <a:rPr lang="en-US" altLang="zh-TW" sz="1400" dirty="0" err="1"/>
              <a:t>inferencing</a:t>
            </a:r>
            <a:r>
              <a:rPr lang="en-US" altLang="zh-TW" sz="1400" dirty="0"/>
              <a:t> 1 images (1024x1024)</a:t>
            </a:r>
          </a:p>
          <a:p>
            <a:pPr marL="388620" indent="-342900" fontAlgn="base">
              <a:lnSpc>
                <a:spcPts val="14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altLang="zh-TW" sz="1400" dirty="0" smtClean="0"/>
              <a:t>EDSR </a:t>
            </a:r>
            <a:r>
              <a:rPr lang="en-US" altLang="zh-TW" sz="1400" dirty="0" err="1"/>
              <a:t>ngraph</a:t>
            </a:r>
            <a:r>
              <a:rPr lang="en-US" altLang="zh-TW" sz="1400" dirty="0"/>
              <a:t> (As prepare environment 0.4.0)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b="1" dirty="0"/>
              <a:t>CASE e:</a:t>
            </a:r>
            <a:endParaRPr lang="en-US" altLang="zh-TW" sz="1400" dirty="0"/>
          </a:p>
          <a:p>
            <a:pPr marL="685800" lvl="2" indent="0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RESULT:</a:t>
            </a:r>
          </a:p>
          <a:p>
            <a:pPr marL="685800" lvl="2" indent="0" fontAlgn="base">
              <a:lnSpc>
                <a:spcPts val="1400"/>
              </a:lnSpc>
              <a:spcBef>
                <a:spcPts val="0"/>
              </a:spcBef>
              <a:buNone/>
            </a:pPr>
            <a:r>
              <a:rPr lang="en-US" altLang="zh-TW" sz="1400" dirty="0"/>
              <a:t>fail for just </a:t>
            </a:r>
            <a:r>
              <a:rPr lang="en-US" altLang="zh-TW" sz="1400" dirty="0" err="1"/>
              <a:t>inferencing</a:t>
            </a:r>
            <a:r>
              <a:rPr lang="en-US" altLang="zh-TW" sz="1400" dirty="0"/>
              <a:t> 2 valid dataset </a:t>
            </a:r>
            <a:r>
              <a:rPr lang="en-US" altLang="zh-TW" sz="1400" dirty="0" smtClean="0"/>
              <a:t>images, twice</a:t>
            </a:r>
            <a:endParaRPr lang="en-US" altLang="zh-TW" sz="1400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110670" y="1312334"/>
            <a:ext cx="5329925" cy="5191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8620" indent="-342900" fontAlgn="base">
              <a:lnSpc>
                <a:spcPts val="1400"/>
              </a:lnSpc>
              <a:spcBef>
                <a:spcPts val="0"/>
              </a:spcBef>
              <a:buFont typeface="+mj-lt"/>
              <a:buAutoNum type="arabicPeriod" startAt="4"/>
            </a:pPr>
            <a:r>
              <a:rPr lang="en-US" altLang="zh-TW" sz="1400" dirty="0" smtClean="0"/>
              <a:t>Original EDSR 1.0.0 with </a:t>
            </a:r>
            <a:r>
              <a:rPr lang="en-US" altLang="zh-TW" sz="1400" dirty="0" err="1" smtClean="0"/>
              <a:t>Pytorch</a:t>
            </a:r>
            <a:r>
              <a:rPr lang="en-US" altLang="zh-TW" sz="1400" dirty="0" smtClean="0"/>
              <a:t> 1.0.0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b="1" dirty="0" smtClean="0"/>
              <a:t>CASE f:</a:t>
            </a:r>
            <a:endParaRPr lang="en-US" altLang="zh-TW" sz="1400" dirty="0" smtClean="0"/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err="1" smtClean="0"/>
              <a:t>git</a:t>
            </a:r>
            <a:r>
              <a:rPr lang="en-US" altLang="zh-TW" sz="1400" dirty="0" smtClean="0"/>
              <a:t> clone </a:t>
            </a:r>
            <a:r>
              <a:rPr lang="en-US" altLang="zh-TW" sz="1400" u="sng" dirty="0" smtClean="0">
                <a:hlinkClick r:id="rId2"/>
              </a:rPr>
              <a:t>https://github.com/thstkdgus35/EDSR-PyTorch.git</a:t>
            </a:r>
            <a:endParaRPr lang="en-US" altLang="zh-TW" sz="1400" dirty="0" smtClean="0"/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pip install torch==1.0.0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cd /</a:t>
            </a:r>
            <a:r>
              <a:rPr lang="en-US" altLang="zh-TW" sz="1400" dirty="0" err="1" smtClean="0"/>
              <a:t>tmp</a:t>
            </a:r>
            <a:r>
              <a:rPr lang="en-US" altLang="zh-TW" sz="1400" dirty="0" smtClean="0"/>
              <a:t>/work/</a:t>
            </a:r>
            <a:r>
              <a:rPr lang="en-US" altLang="zh-TW" sz="1400" dirty="0" err="1" smtClean="0"/>
              <a:t>chilung</a:t>
            </a:r>
            <a:r>
              <a:rPr lang="en-US" altLang="zh-TW" sz="1400" dirty="0" smtClean="0"/>
              <a:t>/edsr100/EDSR-</a:t>
            </a:r>
            <a:r>
              <a:rPr lang="en-US" altLang="zh-TW" sz="1400" dirty="0" err="1" smtClean="0"/>
              <a:t>PyTorch</a:t>
            </a:r>
            <a:r>
              <a:rPr lang="en-US" altLang="zh-TW" sz="1400" dirty="0" smtClean="0"/>
              <a:t>/</a:t>
            </a:r>
            <a:r>
              <a:rPr lang="en-US" altLang="zh-TW" sz="1400" dirty="0" err="1" smtClean="0"/>
              <a:t>src</a:t>
            </a:r>
            <a:endParaRPr lang="en-US" altLang="zh-TW" sz="1400" dirty="0" smtClean="0"/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RESULT:</a:t>
            </a:r>
          </a:p>
          <a:p>
            <a:pPr marL="365760" lvl="1" indent="0" fontAlgn="base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fail for just </a:t>
            </a:r>
            <a:r>
              <a:rPr lang="en-US" altLang="zh-TW" sz="1400" dirty="0" err="1" smtClean="0"/>
              <a:t>inferencing</a:t>
            </a:r>
            <a:r>
              <a:rPr lang="en-US" altLang="zh-TW" sz="1400" dirty="0" smtClean="0"/>
              <a:t> 2 valid dataset images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b="1" dirty="0" smtClean="0"/>
              <a:t>CASE g:</a:t>
            </a:r>
            <a:endParaRPr lang="en-US" altLang="zh-TW" sz="1400" dirty="0" smtClean="0"/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EDSR </a:t>
            </a:r>
            <a:r>
              <a:rPr lang="en-US" altLang="zh-TW" sz="1400" dirty="0" err="1" smtClean="0"/>
              <a:t>sr</a:t>
            </a:r>
            <a:r>
              <a:rPr lang="en-US" altLang="zh-TW" sz="1400" dirty="0" smtClean="0"/>
              <a:t>/, torch==0.4.1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Test dataset Urban100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RESULT:</a:t>
            </a:r>
          </a:p>
          <a:p>
            <a:pPr marL="365760" lvl="1" indent="0" fontAlgn="base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pass for </a:t>
            </a:r>
            <a:r>
              <a:rPr lang="en-US" altLang="zh-TW" sz="1400" dirty="0" err="1" smtClean="0"/>
              <a:t>inferencing</a:t>
            </a:r>
            <a:r>
              <a:rPr lang="en-US" altLang="zh-TW" sz="1400" dirty="0" smtClean="0"/>
              <a:t> 100 Urban100 dataset images</a:t>
            </a:r>
          </a:p>
          <a:p>
            <a:pPr marL="388620" indent="-342900" fontAlgn="base">
              <a:lnSpc>
                <a:spcPts val="1400"/>
              </a:lnSpc>
              <a:spcBef>
                <a:spcPts val="0"/>
              </a:spcBef>
              <a:buFont typeface="+mj-lt"/>
              <a:buAutoNum type="arabicPeriod" startAt="4"/>
            </a:pPr>
            <a:r>
              <a:rPr lang="en-US" altLang="zh-TW" sz="1400" dirty="0" err="1" smtClean="0"/>
              <a:t>pin_memory</a:t>
            </a:r>
            <a:r>
              <a:rPr lang="en-US" altLang="zh-TW" sz="1400" dirty="0" smtClean="0"/>
              <a:t> = False, move import out of loop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b="1" dirty="0" smtClean="0"/>
              <a:t>CASE g:</a:t>
            </a:r>
            <a:endParaRPr lang="en-US" altLang="zh-TW" sz="1400" dirty="0" smtClean="0"/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RESULT: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fail for just </a:t>
            </a:r>
            <a:r>
              <a:rPr lang="en-US" altLang="zh-TW" sz="1400" dirty="0" err="1" smtClean="0"/>
              <a:t>inferencing</a:t>
            </a:r>
            <a:r>
              <a:rPr lang="en-US" altLang="zh-TW" sz="1400" dirty="0" smtClean="0"/>
              <a:t> 1 valid dataset images</a:t>
            </a:r>
          </a:p>
          <a:p>
            <a:pPr marL="388620" indent="-342900" fontAlgn="base">
              <a:lnSpc>
                <a:spcPts val="1400"/>
              </a:lnSpc>
              <a:spcBef>
                <a:spcPts val="0"/>
              </a:spcBef>
              <a:buFont typeface="+mj-lt"/>
              <a:buAutoNum type="arabicPeriod" startAt="4"/>
            </a:pPr>
            <a:r>
              <a:rPr lang="en-US" altLang="zh-TW" sz="1400" dirty="0" smtClean="0"/>
              <a:t>stand alone </a:t>
            </a:r>
            <a:r>
              <a:rPr lang="en-US" altLang="zh-TW" sz="1400" dirty="0" err="1" smtClean="0"/>
              <a:t>ngraph</a:t>
            </a:r>
            <a:r>
              <a:rPr lang="en-US" altLang="zh-TW" sz="1400" dirty="0" smtClean="0"/>
              <a:t> with inference only w/ dynamic convert </a:t>
            </a:r>
            <a:r>
              <a:rPr lang="en-US" altLang="zh-TW" sz="1400" dirty="0" err="1" smtClean="0"/>
              <a:t>pytorch</a:t>
            </a:r>
            <a:r>
              <a:rPr lang="en-US" altLang="zh-TW" sz="1400" dirty="0" smtClean="0"/>
              <a:t> to </a:t>
            </a:r>
            <a:r>
              <a:rPr lang="en-US" altLang="zh-TW" sz="1400" dirty="0" err="1" smtClean="0"/>
              <a:t>ngraph</a:t>
            </a:r>
            <a:endParaRPr lang="en-US" altLang="zh-TW" sz="1400" dirty="0" smtClean="0"/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b="1" dirty="0" smtClean="0"/>
              <a:t>CASE h:</a:t>
            </a:r>
            <a:endParaRPr lang="en-US" altLang="zh-TW" sz="1400" dirty="0" smtClean="0"/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Tt.py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1024x1024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RESULT: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fail for just </a:t>
            </a:r>
            <a:r>
              <a:rPr lang="en-US" altLang="zh-TW" sz="1400" dirty="0" err="1" smtClean="0"/>
              <a:t>inferencing</a:t>
            </a:r>
            <a:r>
              <a:rPr lang="en-US" altLang="zh-TW" sz="1400" dirty="0" smtClean="0"/>
              <a:t> 1 valid dataset images</a:t>
            </a:r>
          </a:p>
          <a:p>
            <a:pPr marL="388620" indent="-342900" fontAlgn="base">
              <a:lnSpc>
                <a:spcPts val="1400"/>
              </a:lnSpc>
              <a:spcBef>
                <a:spcPts val="0"/>
              </a:spcBef>
              <a:buFont typeface="+mj-lt"/>
              <a:buAutoNum type="arabicPeriod" startAt="4"/>
            </a:pPr>
            <a:r>
              <a:rPr lang="en-US" altLang="zh-TW" sz="1400" dirty="0" smtClean="0"/>
              <a:t>Try to rebuild </a:t>
            </a:r>
            <a:r>
              <a:rPr lang="en-US" altLang="zh-TW" sz="1400" dirty="0" err="1" smtClean="0"/>
              <a:t>onnx</a:t>
            </a:r>
            <a:r>
              <a:rPr lang="en-US" altLang="zh-TW" sz="1400" dirty="0" smtClean="0"/>
              <a:t>/</a:t>
            </a:r>
            <a:r>
              <a:rPr lang="en-US" altLang="zh-TW" sz="1400" dirty="0" err="1" smtClean="0"/>
              <a:t>ngraph</a:t>
            </a:r>
            <a:r>
              <a:rPr lang="en-US" altLang="zh-TW" sz="1400" dirty="0" smtClean="0"/>
              <a:t> environment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b="1" dirty="0" smtClean="0"/>
              <a:t>CASE i:</a:t>
            </a:r>
            <a:endParaRPr lang="en-US" altLang="zh-TW" sz="1400" dirty="0" smtClean="0"/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RESULT:</a:t>
            </a:r>
          </a:p>
          <a:p>
            <a:pPr marL="365760" lvl="1" indent="0">
              <a:lnSpc>
                <a:spcPts val="1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TW" sz="1400" dirty="0" smtClean="0"/>
              <a:t>crash while $ python3 setup.py </a:t>
            </a:r>
            <a:r>
              <a:rPr lang="en-US" altLang="zh-TW" sz="1400" dirty="0" err="1" smtClean="0"/>
              <a:t>bdist_wheel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8594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Check Memory Limit and Usage in a container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/>
              <a:t>Check memory limit:</a:t>
            </a:r>
          </a:p>
          <a:p>
            <a:pPr marL="365760" lvl="1" indent="0">
              <a:buNone/>
            </a:pPr>
            <a:r>
              <a:rPr lang="en-US" altLang="zh-TW" sz="2400" dirty="0"/>
              <a:t>$ cat /</a:t>
            </a:r>
            <a:r>
              <a:rPr lang="en-US" altLang="zh-TW" sz="2400" dirty="0" smtClean="0"/>
              <a:t>sys/fs/</a:t>
            </a:r>
            <a:r>
              <a:rPr lang="en-US" altLang="zh-TW" sz="2400" dirty="0" err="1" smtClean="0"/>
              <a:t>cgroup</a:t>
            </a:r>
            <a:r>
              <a:rPr lang="en-US" altLang="zh-TW" sz="2400" dirty="0" smtClean="0"/>
              <a:t>/memory/</a:t>
            </a:r>
            <a:r>
              <a:rPr lang="en-US" altLang="zh-TW" sz="2400" dirty="0" err="1" smtClean="0"/>
              <a:t>memory.limit_in_bytes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en-US" altLang="zh-TW" sz="2400" dirty="0" smtClean="0"/>
              <a:t>10,737,418,240</a:t>
            </a:r>
            <a:endParaRPr lang="en-US" altLang="zh-TW" sz="2400" dirty="0"/>
          </a:p>
          <a:p>
            <a:r>
              <a:rPr lang="en-US" altLang="zh-TW" sz="2800" dirty="0"/>
              <a:t>Check memory Usage:</a:t>
            </a:r>
          </a:p>
          <a:p>
            <a:pPr marL="365760" lvl="1" indent="0">
              <a:buNone/>
            </a:pPr>
            <a:r>
              <a:rPr lang="en-US" altLang="zh-TW" sz="2400" dirty="0"/>
              <a:t>$ cat /</a:t>
            </a:r>
            <a:r>
              <a:rPr lang="en-US" altLang="zh-TW" sz="2400" dirty="0" smtClean="0"/>
              <a:t>sys/fs/</a:t>
            </a:r>
            <a:r>
              <a:rPr lang="en-US" altLang="zh-TW" sz="2400" dirty="0" err="1" smtClean="0"/>
              <a:t>cgroup</a:t>
            </a:r>
            <a:r>
              <a:rPr lang="en-US" altLang="zh-TW" sz="2400" dirty="0" smtClean="0"/>
              <a:t>/memory/</a:t>
            </a:r>
            <a:r>
              <a:rPr lang="en-US" altLang="zh-TW" sz="2400" dirty="0" err="1" smtClean="0"/>
              <a:t>memory.usage_in_bytes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10066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More </a:t>
            </a:r>
            <a:r>
              <a:rPr lang="en-US" altLang="zh-TW" b="1" dirty="0"/>
              <a:t>testing </a:t>
            </a:r>
            <a:r>
              <a:rPr lang="en-US" altLang="zh-TW" b="1" dirty="0" smtClean="0"/>
              <a:t>result</a:t>
            </a:r>
            <a:br>
              <a:rPr lang="en-US" altLang="zh-TW" b="1" dirty="0" smtClean="0"/>
            </a:br>
            <a:r>
              <a:rPr lang="en-US" altLang="zh-TW" b="1" dirty="0" smtClean="0"/>
              <a:t>EDSR_baseline_x2 </a:t>
            </a:r>
            <a:r>
              <a:rPr lang="en-US" altLang="zh-TW" b="1" dirty="0"/>
              <a:t>(</a:t>
            </a:r>
            <a:r>
              <a:rPr lang="en-US" altLang="zh-TW" b="1" dirty="0" err="1"/>
              <a:t>resblocks</a:t>
            </a:r>
            <a:r>
              <a:rPr lang="en-US" altLang="zh-TW" b="1" dirty="0"/>
              <a:t>=16/feats=64)</a:t>
            </a:r>
            <a:endParaRPr lang="zh-TW" altLang="en-US" b="1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70507"/>
              </p:ext>
            </p:extLst>
          </p:nvPr>
        </p:nvGraphicFramePr>
        <p:xfrm>
          <a:off x="655320" y="1706880"/>
          <a:ext cx="10261599" cy="376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0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05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05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834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GPU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CPU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GPU Ensemble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[Set5 x2] PSNR: 37.802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[Set14 x2] PSNR: 33.360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[B100 x2] PSNR: 32.040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[Urban100 x2] PSNR: 31.463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[DIV2K x2] PSNR: 34.410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[Set5 x2] PSNR: 37.802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[Set14 x2] PSNR: 33.360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[B100 x2] PSNR: 32.040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[Urban100 x2] PSNR: 31.463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[DIV2K x2] PSNR: 34.410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[Set5 x2] PSNR: 37.928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[Set14 x2] PSNR: 33.473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[B100 x2] PSNR: 32.105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[Urban100 x2] PSNR: 31.664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[DIV2K x2] PSNR: 34.513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Forward: 62.03s (GPU)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Forward: 6486.61s (CPU)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Forward: 491.67s (GPU)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376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What is CINIC-10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Motivation</a:t>
            </a:r>
          </a:p>
          <a:p>
            <a:pPr lvl="1"/>
            <a:r>
              <a:rPr lang="en-US" altLang="zh-TW" dirty="0" smtClean="0"/>
              <a:t>CIFAR-10 is too small and too easy</a:t>
            </a:r>
          </a:p>
          <a:p>
            <a:pPr lvl="1"/>
            <a:r>
              <a:rPr lang="en-US" altLang="zh-TW" dirty="0" smtClean="0"/>
              <a:t>ImageNet </a:t>
            </a:r>
            <a:r>
              <a:rPr lang="en-US" altLang="zh-TW" dirty="0"/>
              <a:t>is </a:t>
            </a:r>
            <a:r>
              <a:rPr lang="en-US" altLang="zh-TW" dirty="0" smtClean="0"/>
              <a:t>too large and difficult</a:t>
            </a:r>
          </a:p>
          <a:p>
            <a:pPr lvl="1"/>
            <a:r>
              <a:rPr lang="en-US" altLang="zh-TW" dirty="0" smtClean="0"/>
              <a:t>CIFAR-10 (60,000 images, 32x32 RGB) + ImageNet (210,000 selection images, 32x32 RGB)</a:t>
            </a:r>
          </a:p>
          <a:p>
            <a:pPr lvl="1"/>
            <a:r>
              <a:rPr lang="en-US" altLang="zh-TW" dirty="0"/>
              <a:t>https://datashare.is.ed.ac.uk/handle/10283/3192</a:t>
            </a:r>
            <a:endParaRPr lang="en-US" altLang="zh-TW" dirty="0" smtClean="0"/>
          </a:p>
          <a:p>
            <a:r>
              <a:rPr lang="en-US" altLang="zh-TW" dirty="0" smtClean="0"/>
              <a:t>4x CIFAR-10</a:t>
            </a:r>
          </a:p>
          <a:p>
            <a:pPr lvl="1"/>
            <a:r>
              <a:rPr lang="en-US" altLang="zh-TW" dirty="0" smtClean="0"/>
              <a:t>3 sets: Train(90,000 images), Validation(90,000 images), Test(90,000 images)</a:t>
            </a:r>
          </a:p>
          <a:p>
            <a:pPr lvl="1"/>
            <a:r>
              <a:rPr lang="en-US" altLang="zh-TW" dirty="0"/>
              <a:t>10 classes: </a:t>
            </a:r>
            <a:r>
              <a:rPr lang="en-US" altLang="zh-TW" dirty="0" smtClean="0"/>
              <a:t>Airplane, Automobile, Bird, Cat, Deer, Dog, Frog, Horse, Ship, Truck</a:t>
            </a:r>
          </a:p>
          <a:p>
            <a:pPr lvl="1"/>
            <a:r>
              <a:rPr lang="en-US" altLang="zh-TW" dirty="0" smtClean="0"/>
              <a:t>Available date: 2018/9/28</a:t>
            </a:r>
          </a:p>
          <a:p>
            <a:pPr lvl="1"/>
            <a:r>
              <a:rPr lang="en-US" altLang="zh-TW" dirty="0" smtClean="0"/>
              <a:t>655.6 MB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457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More </a:t>
            </a:r>
            <a:r>
              <a:rPr lang="en-US" altLang="zh-TW" b="1" dirty="0"/>
              <a:t>testing </a:t>
            </a:r>
            <a:r>
              <a:rPr lang="en-US" altLang="zh-TW" b="1" dirty="0" smtClean="0"/>
              <a:t>result</a:t>
            </a:r>
            <a:br>
              <a:rPr lang="en-US" altLang="zh-TW" b="1" dirty="0" smtClean="0"/>
            </a:br>
            <a:r>
              <a:rPr lang="en-US" altLang="zh-TW" b="1" dirty="0" smtClean="0"/>
              <a:t>EDSR_baseline_x3 </a:t>
            </a:r>
            <a:r>
              <a:rPr lang="en-US" altLang="zh-TW" b="1" dirty="0"/>
              <a:t>(</a:t>
            </a:r>
            <a:r>
              <a:rPr lang="en-US" altLang="zh-TW" b="1" dirty="0" err="1"/>
              <a:t>resblocks</a:t>
            </a:r>
            <a:r>
              <a:rPr lang="en-US" altLang="zh-TW" b="1" dirty="0"/>
              <a:t>=16/feats=64)</a:t>
            </a:r>
            <a:endParaRPr lang="zh-TW" altLang="en-US" b="1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776853"/>
              </p:ext>
            </p:extLst>
          </p:nvPr>
        </p:nvGraphicFramePr>
        <p:xfrm>
          <a:off x="655320" y="1706880"/>
          <a:ext cx="10261599" cy="376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0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05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05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834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GPU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CPU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GPU Ensemble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[Set5 x3] PSNR: 34.263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[Set14 x3] PSNR: 30.232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[B100 x3] PSNR: 29.035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[Urban100 x3] PSNR: 27.917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[DIV2K x3] PSNR: 30.922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[Set5 x3] PSNR: 34.263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[Set14 x3] PSNR: 30.232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[B100 x3] PSNR: 29.035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[Urban100 x3] PSNR: 27.917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[DIV2K x3] PSNR: 30.922</a:t>
                      </a:r>
                      <a:endParaRPr lang="en-US" altLang="zh-TW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[Set5 x3] PSNR: 34.393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[Set14 x3] PSNR: 30.326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[B100 x3] PSNR: 29.090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[Urban100 x3] PSNR: 28.038</a:t>
                      </a:r>
                      <a:endParaRPr lang="en-US" altLang="zh-TW" b="0" dirty="0" smtClean="0">
                        <a:effectLst/>
                      </a:endParaRPr>
                    </a:p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[DIV2K x3] PSNR: 31.001</a:t>
                      </a:r>
                      <a:endParaRPr lang="en-US" altLang="zh-TW" b="0" dirty="0" smtClean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Forward: 36.68s (GPU)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Forward: 3245.74s (CPU)</a:t>
                      </a:r>
                      <a:endParaRPr lang="zh-TW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en-US" altLang="zh-TW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Forward: 289.41s (GPU)</a:t>
                      </a:r>
                      <a:endParaRPr lang="en-US" altLang="zh-TW" b="0" dirty="0" smtClean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740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2800" b="1" dirty="0" smtClean="0"/>
              <a:t>Memory Usage</a:t>
            </a:r>
            <a:br>
              <a:rPr lang="en-US" altLang="zh-TW" sz="2800" b="1" dirty="0" smtClean="0"/>
            </a:br>
            <a:r>
              <a:rPr lang="en-US" altLang="zh-TW" sz="2800" b="1" dirty="0" smtClean="0"/>
              <a:t>Fail situation: </a:t>
            </a:r>
            <a:r>
              <a:rPr lang="en-US" altLang="zh-TW" sz="2800" b="1" dirty="0"/>
              <a:t>perform CPU inference </a:t>
            </a:r>
            <a:r>
              <a:rPr lang="en-US" altLang="zh-TW" sz="2800" b="1" dirty="0" smtClean="0"/>
              <a:t>after 5 valid dataset</a:t>
            </a:r>
            <a:endParaRPr lang="zh-TW" altLang="en-US" sz="2800" dirty="0"/>
          </a:p>
        </p:txBody>
      </p:sp>
      <p:pic>
        <p:nvPicPr>
          <p:cNvPr id="1026" name="Picture 2" descr="https://lh5.googleusercontent.com/WyVBYicUJO66UwLEOPID7EDrF9zRwqyfJTTOsfPwjjgQPNGjJjkw4jblMol31wT2rASdp8xcySg7fzxFVGsdwsQm_MlH2DuiqsYD22BMd-yDTIFD702AccNsXDkidbugKLnkLMk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06290" y="1312334"/>
            <a:ext cx="7169150" cy="541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476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en-US" altLang="zh-TW" sz="2800" b="1" dirty="0"/>
              <a:t>Memory Usage:</a:t>
            </a:r>
            <a:br>
              <a:rPr lang="en-US" altLang="zh-TW" sz="2800" b="1" dirty="0"/>
            </a:br>
            <a:r>
              <a:rPr lang="en-US" altLang="zh-TW" sz="2800" b="1" dirty="0" smtClean="0"/>
              <a:t>Pass:  </a:t>
            </a:r>
            <a:r>
              <a:rPr lang="en-US" altLang="zh-TW" sz="2800" b="1" dirty="0"/>
              <a:t>perform CPU inference after 5 valid </a:t>
            </a:r>
            <a:r>
              <a:rPr lang="en-US" altLang="zh-TW" sz="2800" b="1" dirty="0" err="1" smtClean="0"/>
              <a:t>dataseton</a:t>
            </a:r>
            <a:r>
              <a:rPr lang="en-US" altLang="zh-TW" sz="2800" b="1" dirty="0" smtClean="0"/>
              <a:t> </a:t>
            </a:r>
            <a:r>
              <a:rPr lang="en-US" altLang="zh-TW" sz="2800" b="1" dirty="0"/>
              <a:t>100 dummy input dataset for </a:t>
            </a:r>
            <a:r>
              <a:rPr lang="en-US" altLang="zh-TW" sz="2800" b="1" dirty="0" smtClean="0"/>
              <a:t>SR from 512x521 </a:t>
            </a:r>
            <a:r>
              <a:rPr lang="en-US" altLang="zh-TW" sz="2800" b="1" dirty="0"/>
              <a:t>to </a:t>
            </a:r>
            <a:r>
              <a:rPr lang="en-US" altLang="zh-TW" sz="2800" b="1" dirty="0" smtClean="0"/>
              <a:t>1024x1024</a:t>
            </a:r>
            <a:endParaRPr lang="zh-TW" altLang="en-US" sz="2800" b="1" dirty="0"/>
          </a:p>
        </p:txBody>
      </p:sp>
      <p:pic>
        <p:nvPicPr>
          <p:cNvPr id="3074" name="Picture 2" descr="https://lh6.googleusercontent.com/FHO4V7ZQhPaQOK8rbqAa3GVUh-6trwkV4qMtKV32igjph4_h3yFzl_ofr3MGdHttJDjuiCRM_MMUZ052Pw4fIs1-uHjSLaTAzbFQKe1Sh8_bnWqvwvjLc8KoBTgiSGbungU-98Q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20540" y="1539240"/>
            <a:ext cx="7940650" cy="509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8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en-US" altLang="zh-TW" sz="2800" b="1" dirty="0"/>
              <a:t>Memory Usage:</a:t>
            </a:r>
            <a:br>
              <a:rPr lang="en-US" altLang="zh-TW" sz="2800" b="1" dirty="0"/>
            </a:br>
            <a:r>
              <a:rPr lang="en-US" altLang="zh-TW" sz="2800" b="1" dirty="0"/>
              <a:t>Fail: </a:t>
            </a:r>
            <a:r>
              <a:rPr lang="en-US" altLang="zh-TW" sz="2800" b="1" dirty="0" smtClean="0"/>
              <a:t>Perform original </a:t>
            </a:r>
            <a:r>
              <a:rPr lang="en-US" altLang="zh-TW" sz="2800" b="1" dirty="0"/>
              <a:t>EDSR </a:t>
            </a:r>
            <a:r>
              <a:rPr lang="en-US" altLang="zh-TW" sz="2800" b="1" dirty="0" smtClean="0"/>
              <a:t>CPU inference after 2 </a:t>
            </a:r>
            <a:r>
              <a:rPr lang="en-US" altLang="zh-TW" sz="2800" b="1" dirty="0"/>
              <a:t>valid dataset</a:t>
            </a:r>
            <a:endParaRPr lang="zh-TW" altLang="en-US" sz="2800" b="1" dirty="0"/>
          </a:p>
        </p:txBody>
      </p:sp>
      <p:pic>
        <p:nvPicPr>
          <p:cNvPr id="2050" name="Picture 2" descr="https://lh3.googleusercontent.com/0rv808yWy6Kd9rEin6THyv7EYtaUYkuB2SWx2LrdrJRERV3ODg7pgRe9FNXR1c8R3ZuMDZQw3-bHP0AA7ywei1x38DhtVgo2Zn-0gn3RGj2idxtWqRRXUqRmdIs8UH6Vl9x3S0-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17645" y="1359852"/>
            <a:ext cx="7156710" cy="5310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435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Super Resolution Result – scale x2</a:t>
            </a:r>
            <a:endParaRPr lang="zh-TW" altLang="en-US" b="1" dirty="0"/>
          </a:p>
        </p:txBody>
      </p:sp>
      <p:pic>
        <p:nvPicPr>
          <p:cNvPr id="4098" name="Picture 2" descr="https://lh5.googleusercontent.com/Dvqg8XciK2g0AocVNLgPzhHanCK01uQFKkm7b5jgHXMuh7hxGzV-sAvyQO5Cr4kTXEXPizexZxwzUCQj-2s_Kvv3OKkXYEPO0TYUedZ86cN8AzUuDLFhTC6b6mj9NfzSCslV5rYW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5360" y="2419958"/>
            <a:ext cx="4819437" cy="3220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lh5.googleusercontent.com/C87VvAGT8flynfCXCj4dBbOOLPDuesy6T8AvIl7CK5d7YwPOppBxgKCm-SjEp4WJ9v4sGgMOm8tDgNMSYQS94ScjHyx4LJ07hr2juRFHJZ9P4116BrUhjd-fCGnceTVQuOfbBqd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90085" y="2419958"/>
            <a:ext cx="4843048" cy="321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1630149" y="1681480"/>
            <a:ext cx="321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Original Low Resolution Image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7637779" y="1681480"/>
            <a:ext cx="2540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Super Resolution 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070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Super Resolution </a:t>
            </a:r>
            <a:r>
              <a:rPr lang="en-US" altLang="zh-TW" b="1" dirty="0" smtClean="0"/>
              <a:t>Result – scale x3</a:t>
            </a:r>
            <a:endParaRPr lang="zh-TW" altLang="en-US" b="1" dirty="0"/>
          </a:p>
        </p:txBody>
      </p:sp>
      <p:sp>
        <p:nvSpPr>
          <p:cNvPr id="4" name="文字方塊 3"/>
          <p:cNvSpPr txBox="1"/>
          <p:nvPr/>
        </p:nvSpPr>
        <p:spPr>
          <a:xfrm>
            <a:off x="1630149" y="1681480"/>
            <a:ext cx="321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Original Low Resolution Image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7637779" y="1681480"/>
            <a:ext cx="2540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Super Resolution Result</a:t>
            </a:r>
            <a:endParaRPr lang="zh-TW" altLang="en-US" dirty="0"/>
          </a:p>
        </p:txBody>
      </p:sp>
      <p:pic>
        <p:nvPicPr>
          <p:cNvPr id="6146" name="Picture 2" descr="https://lh3.googleusercontent.com/AqzXFGE_A_BmCOznz8PUMx2rVElsQMPStK0yaStnOb1ITSWl6PhRPUaellbV2qMGFPQGo0ucwfIXkvBKESBsAcYKcYaGORsJQFH-t9U8vsY2AgNKNxffT2gkhAo_ZEuBSFGFA_fQ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5361" y="2440628"/>
            <a:ext cx="4841240" cy="320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lh6.googleusercontent.com/ZN82mMNoYRnHMT0gTSpBCc_SA7dK_5UAfBloEgOxdUDmjoEGfzJB6eQc4AVoNHovExq_Db_4CK_wsPxnXQMDMXRjvpKrAWgvEz1HXb5Mv7BUzSFMGXSzouRKLFbbCk1lXsNDR7Ee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90995" y="2430118"/>
            <a:ext cx="4789805" cy="319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0831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Super Resolution </a:t>
            </a:r>
            <a:r>
              <a:rPr lang="en-US" altLang="zh-TW" b="1" dirty="0" smtClean="0"/>
              <a:t>Result – scale x4</a:t>
            </a:r>
            <a:endParaRPr lang="zh-TW" altLang="en-US" b="1" dirty="0"/>
          </a:p>
        </p:txBody>
      </p:sp>
      <p:sp>
        <p:nvSpPr>
          <p:cNvPr id="4" name="文字方塊 3"/>
          <p:cNvSpPr txBox="1"/>
          <p:nvPr/>
        </p:nvSpPr>
        <p:spPr>
          <a:xfrm>
            <a:off x="1630149" y="1681480"/>
            <a:ext cx="321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Original Low Resolution Image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7637779" y="1681480"/>
            <a:ext cx="2540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Super Resolution Result</a:t>
            </a:r>
            <a:endParaRPr lang="zh-TW" altLang="en-US" dirty="0"/>
          </a:p>
        </p:txBody>
      </p:sp>
      <p:pic>
        <p:nvPicPr>
          <p:cNvPr id="5122" name="Picture 2" descr="https://lh5.googleusercontent.com/i-5UC-qQCKTIW4qk5LlI-Q_-zsbFz0_tb8LZIO0ORRcH_2FWGhVFagqhZBWLbFtPGVT1PVuVDmYFXi4epW_k0snXIxIKi6v9JZv7a8bvZ7nEM8kBMWtO6Eq1NDbD3QVhzxOyjryu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5361" y="2419959"/>
            <a:ext cx="4876800" cy="322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lh4.googleusercontent.com/6NNPCAb-43iPE2EfJQrOLQpSoegzSp9V03myKZOmKuYlVni6ezw4ULjjCrNpq1xHYAPj79mN_FM89HUA7c8NBihB9bTtPZL35DE_vD0W3k9mSjGK2gQlDgC4T2ZvzveFXnNxiVLO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90085" y="2430119"/>
            <a:ext cx="4826275" cy="320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4143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Clothes Detection on CLOTHES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250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What is CLOTHES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Dataset for </a:t>
            </a:r>
            <a:r>
              <a:rPr lang="en-US" altLang="zh-TW" dirty="0"/>
              <a:t>where the clothes are (bounding box) and </a:t>
            </a:r>
            <a:r>
              <a:rPr lang="en-US" altLang="zh-TW" dirty="0" smtClean="0"/>
              <a:t>what kind of clothes:</a:t>
            </a:r>
          </a:p>
          <a:p>
            <a:pPr lvl="1"/>
            <a:r>
              <a:rPr lang="en-US" altLang="zh-TW" dirty="0"/>
              <a:t>Short Top with Deep / Light </a:t>
            </a:r>
            <a:r>
              <a:rPr lang="en-US" altLang="zh-TW" dirty="0" smtClean="0"/>
              <a:t>color: </a:t>
            </a:r>
            <a:r>
              <a:rPr lang="en-US" altLang="zh-TW" dirty="0" smtClean="0">
                <a:solidFill>
                  <a:srgbClr val="00B050"/>
                </a:solidFill>
              </a:rPr>
              <a:t>1</a:t>
            </a:r>
            <a:r>
              <a:rPr lang="en-US" altLang="zh-TW" dirty="0" smtClean="0"/>
              <a:t> </a:t>
            </a:r>
            <a:r>
              <a:rPr lang="en-US" altLang="zh-TW" b="1" dirty="0" smtClean="0"/>
              <a:t>Light + ST</a:t>
            </a:r>
            <a:r>
              <a:rPr lang="en-US" altLang="zh-TW" dirty="0" smtClean="0"/>
              <a:t> / </a:t>
            </a:r>
            <a:r>
              <a:rPr lang="en-US" altLang="zh-TW" dirty="0" smtClean="0">
                <a:solidFill>
                  <a:srgbClr val="00B050"/>
                </a:solidFill>
              </a:rPr>
              <a:t>0</a:t>
            </a:r>
            <a:r>
              <a:rPr lang="en-US" altLang="zh-TW" dirty="0" smtClean="0"/>
              <a:t> </a:t>
            </a:r>
            <a:r>
              <a:rPr lang="en-US" altLang="zh-TW" b="1" dirty="0" smtClean="0"/>
              <a:t>Deep </a:t>
            </a:r>
            <a:r>
              <a:rPr lang="en-US" altLang="zh-TW" b="1" dirty="0"/>
              <a:t>+ </a:t>
            </a:r>
            <a:r>
              <a:rPr lang="en-US" altLang="zh-TW" b="1" dirty="0" smtClean="0"/>
              <a:t>ST</a:t>
            </a:r>
            <a:endParaRPr lang="en-US" altLang="zh-TW" b="1" dirty="0"/>
          </a:p>
          <a:p>
            <a:pPr lvl="1"/>
            <a:r>
              <a:rPr lang="en-US" altLang="zh-TW" dirty="0"/>
              <a:t>Long Top with Deep / Light </a:t>
            </a:r>
            <a:r>
              <a:rPr lang="en-US" altLang="zh-TW" dirty="0" smtClean="0"/>
              <a:t>color: </a:t>
            </a:r>
            <a:r>
              <a:rPr lang="en-US" altLang="zh-TW" dirty="0" smtClean="0">
                <a:solidFill>
                  <a:srgbClr val="00B050"/>
                </a:solidFill>
              </a:rPr>
              <a:t>3</a:t>
            </a:r>
            <a:r>
              <a:rPr lang="en-US" altLang="zh-TW" dirty="0" smtClean="0"/>
              <a:t> </a:t>
            </a:r>
            <a:r>
              <a:rPr lang="en-US" altLang="zh-TW" b="1" dirty="0" smtClean="0"/>
              <a:t>Light + LT</a:t>
            </a:r>
            <a:r>
              <a:rPr lang="en-US" altLang="zh-TW" dirty="0" smtClean="0"/>
              <a:t> / </a:t>
            </a:r>
            <a:r>
              <a:rPr lang="en-US" altLang="zh-TW" dirty="0" smtClean="0">
                <a:solidFill>
                  <a:srgbClr val="00B050"/>
                </a:solidFill>
              </a:rPr>
              <a:t>2</a:t>
            </a:r>
            <a:r>
              <a:rPr lang="en-US" altLang="zh-TW" dirty="0" smtClean="0"/>
              <a:t> </a:t>
            </a:r>
            <a:r>
              <a:rPr lang="en-US" altLang="zh-TW" b="1" dirty="0" smtClean="0"/>
              <a:t>Deep + LT</a:t>
            </a:r>
            <a:endParaRPr lang="en-US" altLang="zh-TW" b="1" dirty="0"/>
          </a:p>
          <a:p>
            <a:pPr lvl="1"/>
            <a:r>
              <a:rPr lang="en-US" altLang="zh-TW" dirty="0"/>
              <a:t>Short under with Deep / Light </a:t>
            </a:r>
            <a:r>
              <a:rPr lang="en-US" altLang="zh-TW" dirty="0" smtClean="0"/>
              <a:t>color: </a:t>
            </a:r>
            <a:r>
              <a:rPr lang="en-US" altLang="zh-TW" dirty="0" smtClean="0">
                <a:solidFill>
                  <a:srgbClr val="00B050"/>
                </a:solidFill>
              </a:rPr>
              <a:t>5</a:t>
            </a:r>
            <a:r>
              <a:rPr lang="en-US" altLang="zh-TW" dirty="0" smtClean="0"/>
              <a:t> </a:t>
            </a:r>
            <a:r>
              <a:rPr lang="en-US" altLang="zh-TW" b="1" dirty="0" smtClean="0"/>
              <a:t>Light </a:t>
            </a:r>
            <a:r>
              <a:rPr lang="en-US" altLang="zh-TW" b="1" dirty="0"/>
              <a:t>+ </a:t>
            </a:r>
            <a:r>
              <a:rPr lang="en-US" altLang="zh-TW" b="1" dirty="0" smtClean="0"/>
              <a:t>SU</a:t>
            </a:r>
            <a:r>
              <a:rPr lang="en-US" altLang="zh-TW" dirty="0" smtClean="0"/>
              <a:t> </a:t>
            </a:r>
            <a:r>
              <a:rPr lang="en-US" altLang="zh-TW" dirty="0"/>
              <a:t>/ </a:t>
            </a:r>
            <a:r>
              <a:rPr lang="en-US" altLang="zh-TW" dirty="0" smtClean="0">
                <a:solidFill>
                  <a:srgbClr val="00B050"/>
                </a:solidFill>
              </a:rPr>
              <a:t>4</a:t>
            </a:r>
            <a:r>
              <a:rPr lang="en-US" altLang="zh-TW" dirty="0" smtClean="0"/>
              <a:t> </a:t>
            </a:r>
            <a:r>
              <a:rPr lang="en-US" altLang="zh-TW" b="1" dirty="0" smtClean="0"/>
              <a:t>Deep </a:t>
            </a:r>
            <a:r>
              <a:rPr lang="en-US" altLang="zh-TW" b="1" dirty="0"/>
              <a:t>+ </a:t>
            </a:r>
            <a:r>
              <a:rPr lang="en-US" altLang="zh-TW" b="1" dirty="0" smtClean="0"/>
              <a:t>SU</a:t>
            </a:r>
            <a:endParaRPr lang="en-US" altLang="zh-TW" b="1" dirty="0"/>
          </a:p>
          <a:p>
            <a:pPr lvl="1"/>
            <a:r>
              <a:rPr lang="en-US" altLang="zh-TW" dirty="0"/>
              <a:t>Long under with Deep / Light </a:t>
            </a:r>
            <a:r>
              <a:rPr lang="en-US" altLang="zh-TW" dirty="0" smtClean="0"/>
              <a:t>color:</a:t>
            </a:r>
            <a:r>
              <a:rPr lang="en-US" altLang="zh-TW" dirty="0"/>
              <a:t> </a:t>
            </a:r>
            <a:r>
              <a:rPr lang="en-US" altLang="zh-TW" dirty="0" smtClean="0">
                <a:solidFill>
                  <a:srgbClr val="00B050"/>
                </a:solidFill>
              </a:rPr>
              <a:t>7</a:t>
            </a:r>
            <a:r>
              <a:rPr lang="en-US" altLang="zh-TW" dirty="0" smtClean="0"/>
              <a:t> </a:t>
            </a:r>
            <a:r>
              <a:rPr lang="en-US" altLang="zh-TW" b="1" dirty="0" smtClean="0"/>
              <a:t>Light </a:t>
            </a:r>
            <a:r>
              <a:rPr lang="en-US" altLang="zh-TW" b="1" dirty="0"/>
              <a:t>+ </a:t>
            </a:r>
            <a:r>
              <a:rPr lang="en-US" altLang="zh-TW" b="1" dirty="0" smtClean="0"/>
              <a:t>LU</a:t>
            </a:r>
            <a:r>
              <a:rPr lang="en-US" altLang="zh-TW" dirty="0" smtClean="0"/>
              <a:t> </a:t>
            </a:r>
            <a:r>
              <a:rPr lang="en-US" altLang="zh-TW" dirty="0"/>
              <a:t>/ </a:t>
            </a:r>
            <a:r>
              <a:rPr lang="en-US" altLang="zh-TW" dirty="0" smtClean="0">
                <a:solidFill>
                  <a:srgbClr val="00B050"/>
                </a:solidFill>
              </a:rPr>
              <a:t>6</a:t>
            </a:r>
            <a:r>
              <a:rPr lang="en-US" altLang="zh-TW" dirty="0" smtClean="0"/>
              <a:t> </a:t>
            </a:r>
            <a:r>
              <a:rPr lang="en-US" altLang="zh-TW" b="1" dirty="0" smtClean="0"/>
              <a:t>Deep </a:t>
            </a:r>
            <a:r>
              <a:rPr lang="en-US" altLang="zh-TW" b="1" dirty="0"/>
              <a:t>+ </a:t>
            </a:r>
            <a:r>
              <a:rPr lang="en-US" altLang="zh-TW" b="1" dirty="0" smtClean="0"/>
              <a:t>LU</a:t>
            </a:r>
            <a:endParaRPr lang="en-US" altLang="zh-TW" b="1" dirty="0"/>
          </a:p>
          <a:p>
            <a:pPr lvl="1"/>
            <a:endParaRPr lang="en-US" altLang="zh-TW" dirty="0" smtClean="0"/>
          </a:p>
          <a:p>
            <a:r>
              <a:rPr lang="en-US" altLang="zh-TW" dirty="0" smtClean="0"/>
              <a:t>Label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136" y="4391055"/>
            <a:ext cx="1800000" cy="1800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t="39333" b="21931"/>
          <a:stretch/>
        </p:blipFill>
        <p:spPr>
          <a:xfrm>
            <a:off x="1553913" y="4537995"/>
            <a:ext cx="4714911" cy="832456"/>
          </a:xfrm>
          <a:prstGeom prst="rect">
            <a:avLst/>
          </a:prstGeom>
        </p:spPr>
      </p:pic>
      <p:pic>
        <p:nvPicPr>
          <p:cNvPr id="7" name="內容版面配置區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6012" y="4391055"/>
            <a:ext cx="1800000" cy="1800000"/>
          </a:xfrm>
          <a:prstGeom prst="rect">
            <a:avLst/>
          </a:prstGeom>
        </p:spPr>
      </p:pic>
      <p:pic>
        <p:nvPicPr>
          <p:cNvPr id="8" name="內容版面配置區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9903" y="4391055"/>
            <a:ext cx="1753342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8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Model Configurations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28572" y="1485900"/>
            <a:ext cx="9134856" cy="4905473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Full YOLOV3</a:t>
            </a:r>
          </a:p>
          <a:p>
            <a:pPr lvl="1"/>
            <a:r>
              <a:rPr lang="en-US" altLang="zh-TW" dirty="0" smtClean="0"/>
              <a:t>NMS Threshold = 0.4</a:t>
            </a:r>
          </a:p>
          <a:p>
            <a:pPr lvl="1"/>
            <a:r>
              <a:rPr lang="en-US" altLang="zh-TW" dirty="0" smtClean="0"/>
              <a:t>IOU Threshold = 0.5</a:t>
            </a:r>
          </a:p>
          <a:p>
            <a:pPr lvl="1"/>
            <a:r>
              <a:rPr lang="en-US" altLang="zh-TW" dirty="0" smtClean="0"/>
              <a:t>Confidence Threshold = 0.25</a:t>
            </a:r>
          </a:p>
          <a:p>
            <a:pPr lvl="1"/>
            <a:r>
              <a:rPr lang="en-US" altLang="zh-TW" dirty="0" smtClean="0"/>
              <a:t>Initial Learning Rate = 0.001</a:t>
            </a:r>
          </a:p>
          <a:p>
            <a:pPr lvl="1"/>
            <a:r>
              <a:rPr lang="en-US" altLang="zh-TW" dirty="0" err="1" smtClean="0"/>
              <a:t>max_batches</a:t>
            </a:r>
            <a:r>
              <a:rPr lang="en-US" altLang="zh-TW" dirty="0" smtClean="0"/>
              <a:t> = 50,000</a:t>
            </a:r>
          </a:p>
          <a:p>
            <a:r>
              <a:rPr lang="en-US" altLang="zh-TW" dirty="0" smtClean="0"/>
              <a:t>How to train</a:t>
            </a:r>
          </a:p>
          <a:p>
            <a:pPr lvl="1"/>
            <a:r>
              <a:rPr lang="en-US" altLang="zh-TW" dirty="0" smtClean="0"/>
              <a:t>Data augmentation: Flip, Shift, Scale</a:t>
            </a:r>
          </a:p>
          <a:p>
            <a:pPr lvl="1"/>
            <a:r>
              <a:rPr lang="en-US" altLang="zh-TW" dirty="0" smtClean="0"/>
              <a:t>K-fold Cross Validation </a:t>
            </a:r>
          </a:p>
          <a:p>
            <a:pPr lvl="1"/>
            <a:r>
              <a:rPr lang="en-US" altLang="zh-TW" dirty="0" smtClean="0"/>
              <a:t>Weight initial value: yolov3.weights</a:t>
            </a:r>
          </a:p>
          <a:p>
            <a:pPr lvl="1"/>
            <a:r>
              <a:rPr lang="en-US" altLang="zh-TW" dirty="0" smtClean="0"/>
              <a:t>For the private test procedure, additional use the public test dataset as the training set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54296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Examples</a:t>
            </a:r>
            <a:endParaRPr lang="zh-TW" altLang="en-US" dirty="0"/>
          </a:p>
        </p:txBody>
      </p:sp>
      <p:sp>
        <p:nvSpPr>
          <p:cNvPr id="8" name="文字版面配置區 7"/>
          <p:cNvSpPr>
            <a:spLocks noGrp="1"/>
          </p:cNvSpPr>
          <p:nvPr>
            <p:ph type="body" idx="1"/>
          </p:nvPr>
        </p:nvSpPr>
        <p:spPr>
          <a:xfrm>
            <a:off x="1528572" y="2180690"/>
            <a:ext cx="4480560" cy="768096"/>
          </a:xfrm>
        </p:spPr>
        <p:txBody>
          <a:bodyPr/>
          <a:lstStyle/>
          <a:p>
            <a:r>
              <a:rPr lang="en-US" altLang="zh-TW" dirty="0" smtClean="0"/>
              <a:t>Airplane</a:t>
            </a:r>
            <a:endParaRPr lang="zh-TW" altLang="en-US" dirty="0"/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3"/>
          </p:nvPr>
        </p:nvSpPr>
        <p:spPr>
          <a:xfrm>
            <a:off x="6177169" y="2180690"/>
            <a:ext cx="4480560" cy="768096"/>
          </a:xfrm>
        </p:spPr>
        <p:txBody>
          <a:bodyPr/>
          <a:lstStyle/>
          <a:p>
            <a:r>
              <a:rPr lang="en-US" altLang="zh-TW" dirty="0" smtClean="0"/>
              <a:t>Automobile</a:t>
            </a:r>
            <a:endParaRPr lang="zh-TW" altLang="en-US" dirty="0"/>
          </a:p>
        </p:txBody>
      </p:sp>
      <p:pic>
        <p:nvPicPr>
          <p:cNvPr id="15" name="內容版面配置區 1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763" y="2770081"/>
            <a:ext cx="4479925" cy="2243351"/>
          </a:xfrm>
        </p:spPr>
      </p:pic>
      <p:pic>
        <p:nvPicPr>
          <p:cNvPr id="17" name="內容版面配置區 16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963" y="2769684"/>
            <a:ext cx="4481512" cy="2244145"/>
          </a:xfrm>
        </p:spPr>
      </p:pic>
    </p:spTree>
    <p:extLst>
      <p:ext uri="{BB962C8B-B14F-4D97-AF65-F5344CB8AC3E}">
        <p14:creationId xmlns:p14="http://schemas.microsoft.com/office/powerpoint/2010/main" val="335944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Inference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28572" y="1485900"/>
            <a:ext cx="9134856" cy="4905473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Working flow:</a:t>
            </a:r>
          </a:p>
          <a:p>
            <a:pPr lvl="1"/>
            <a:r>
              <a:rPr lang="en-US" altLang="zh-TW" dirty="0" smtClean="0"/>
              <a:t>Darknet-53</a:t>
            </a:r>
            <a:r>
              <a:rPr lang="en-US" altLang="zh-TW" dirty="0"/>
              <a:t> </a:t>
            </a:r>
            <a:r>
              <a:rPr lang="en-US" altLang="zh-TW" dirty="0">
                <a:sym typeface="Wingdings" panose="05000000000000000000" pitchFamily="2" charset="2"/>
              </a:rPr>
              <a:t> </a:t>
            </a:r>
            <a:r>
              <a:rPr lang="en-US" altLang="zh-TW" dirty="0" smtClean="0"/>
              <a:t>FPN</a:t>
            </a:r>
            <a:r>
              <a:rPr lang="en-US" altLang="zh-TW" dirty="0"/>
              <a:t> </a:t>
            </a:r>
            <a:r>
              <a:rPr lang="en-US" altLang="zh-TW" dirty="0">
                <a:sym typeface="Wingdings" panose="05000000000000000000" pitchFamily="2" charset="2"/>
              </a:rPr>
              <a:t> </a:t>
            </a:r>
            <a:r>
              <a:rPr lang="en-US" altLang="zh-TW" dirty="0" smtClean="0"/>
              <a:t>Get all boxes</a:t>
            </a:r>
            <a:r>
              <a:rPr lang="en-US" altLang="zh-TW" dirty="0"/>
              <a:t> </a:t>
            </a:r>
            <a:r>
              <a:rPr lang="en-US" altLang="zh-TW" dirty="0">
                <a:sym typeface="Wingdings" panose="05000000000000000000" pitchFamily="2" charset="2"/>
              </a:rPr>
              <a:t> </a:t>
            </a:r>
            <a:r>
              <a:rPr lang="en-US" altLang="zh-TW" dirty="0" smtClean="0"/>
              <a:t>NMS</a:t>
            </a:r>
            <a:r>
              <a:rPr lang="en-US" altLang="zh-TW" dirty="0"/>
              <a:t> </a:t>
            </a:r>
            <a:r>
              <a:rPr lang="en-US" altLang="zh-TW" dirty="0">
                <a:sym typeface="Wingdings" panose="05000000000000000000" pitchFamily="2" charset="2"/>
              </a:rPr>
              <a:t> </a:t>
            </a:r>
            <a:r>
              <a:rPr lang="en-US" altLang="zh-TW" dirty="0" smtClean="0"/>
              <a:t>Scoring</a:t>
            </a:r>
          </a:p>
          <a:p>
            <a:r>
              <a:rPr lang="en-US" altLang="zh-TW" dirty="0" err="1" smtClean="0"/>
              <a:t>TensorRT</a:t>
            </a:r>
            <a:endParaRPr lang="en-US" altLang="zh-TW" dirty="0" smtClean="0"/>
          </a:p>
          <a:p>
            <a:pPr lvl="1"/>
            <a:r>
              <a:rPr lang="en-US" altLang="zh-TW" dirty="0"/>
              <a:t>Generate </a:t>
            </a:r>
            <a:r>
              <a:rPr lang="en-US" altLang="zh-TW" dirty="0" smtClean="0"/>
              <a:t>ONNX </a:t>
            </a:r>
            <a:r>
              <a:rPr lang="en-US" altLang="zh-TW" dirty="0" smtClean="0">
                <a:sym typeface="Wingdings" panose="05000000000000000000" pitchFamily="2" charset="2"/>
              </a:rPr>
              <a:t> </a:t>
            </a:r>
            <a:r>
              <a:rPr lang="en-US" altLang="zh-TW" dirty="0" smtClean="0"/>
              <a:t>Build </a:t>
            </a:r>
            <a:r>
              <a:rPr lang="en-US" altLang="zh-TW" dirty="0" err="1" smtClean="0"/>
              <a:t>TensorRT</a:t>
            </a:r>
            <a:r>
              <a:rPr lang="en-US" altLang="zh-TW" dirty="0" smtClean="0"/>
              <a:t> Engine </a:t>
            </a:r>
            <a:r>
              <a:rPr lang="en-US" altLang="zh-TW" dirty="0" smtClean="0">
                <a:sym typeface="Wingdings" panose="05000000000000000000" pitchFamily="2" charset="2"/>
              </a:rPr>
              <a:t> </a:t>
            </a:r>
            <a:r>
              <a:rPr lang="en-US" altLang="zh-TW" dirty="0" smtClean="0"/>
              <a:t>Inference</a:t>
            </a:r>
            <a:endParaRPr lang="en-US" altLang="zh-TW" dirty="0"/>
          </a:p>
        </p:txBody>
      </p:sp>
      <p:grpSp>
        <p:nvGrpSpPr>
          <p:cNvPr id="10" name="群組 9"/>
          <p:cNvGrpSpPr/>
          <p:nvPr/>
        </p:nvGrpSpPr>
        <p:grpSpPr>
          <a:xfrm>
            <a:off x="577391" y="3440785"/>
            <a:ext cx="4682765" cy="2875753"/>
            <a:chOff x="577391" y="3110846"/>
            <a:chExt cx="4682765" cy="2875753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77391" y="3110846"/>
              <a:ext cx="3914410" cy="2809188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02992" y="4129036"/>
              <a:ext cx="852609" cy="864481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07547" y="5141169"/>
              <a:ext cx="852609" cy="845430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87052" y="3114520"/>
              <a:ext cx="852609" cy="847811"/>
            </a:xfrm>
            <a:prstGeom prst="rect">
              <a:avLst/>
            </a:prstGeom>
          </p:spPr>
        </p:pic>
      </p:grpSp>
      <p:pic>
        <p:nvPicPr>
          <p:cNvPr id="9" name="圖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740" y="3516199"/>
            <a:ext cx="3606117" cy="2758386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326695" y="6383461"/>
            <a:ext cx="106702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dirty="0"/>
              <a:t>Darknet-53</a:t>
            </a:r>
            <a:endParaRPr lang="zh-TW" altLang="en-US" sz="1400" dirty="0"/>
          </a:p>
        </p:txBody>
      </p:sp>
      <p:sp>
        <p:nvSpPr>
          <p:cNvPr id="12" name="矩形 11"/>
          <p:cNvSpPr/>
          <p:nvPr/>
        </p:nvSpPr>
        <p:spPr>
          <a:xfrm>
            <a:off x="3356138" y="6336327"/>
            <a:ext cx="5052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dirty="0"/>
              <a:t>FPN</a:t>
            </a:r>
            <a:endParaRPr lang="zh-TW" altLang="en-US" sz="1400" dirty="0"/>
          </a:p>
        </p:txBody>
      </p:sp>
      <p:sp>
        <p:nvSpPr>
          <p:cNvPr id="13" name="矩形 12"/>
          <p:cNvSpPr/>
          <p:nvPr/>
        </p:nvSpPr>
        <p:spPr>
          <a:xfrm>
            <a:off x="4462108" y="6355181"/>
            <a:ext cx="11446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dirty="0"/>
              <a:t>Get all boxes</a:t>
            </a:r>
            <a:endParaRPr lang="zh-TW" altLang="en-US" sz="1400" dirty="0"/>
          </a:p>
        </p:txBody>
      </p:sp>
      <p:sp>
        <p:nvSpPr>
          <p:cNvPr id="14" name="矩形 13"/>
          <p:cNvSpPr/>
          <p:nvPr/>
        </p:nvSpPr>
        <p:spPr>
          <a:xfrm>
            <a:off x="7556103" y="6345753"/>
            <a:ext cx="5421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dirty="0"/>
              <a:t>NMS</a:t>
            </a:r>
            <a:endParaRPr lang="zh-TW" altLang="en-US" sz="1400" dirty="0"/>
          </a:p>
        </p:txBody>
      </p:sp>
      <p:sp>
        <p:nvSpPr>
          <p:cNvPr id="15" name="矩形 14"/>
          <p:cNvSpPr/>
          <p:nvPr/>
        </p:nvSpPr>
        <p:spPr>
          <a:xfrm>
            <a:off x="10611527" y="6279766"/>
            <a:ext cx="7601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dirty="0"/>
              <a:t>Scoring</a:t>
            </a:r>
            <a:endParaRPr lang="zh-TW" altLang="en-US" sz="1400" dirty="0"/>
          </a:p>
        </p:txBody>
      </p:sp>
      <p:grpSp>
        <p:nvGrpSpPr>
          <p:cNvPr id="16" name="群組 15"/>
          <p:cNvGrpSpPr/>
          <p:nvPr/>
        </p:nvGrpSpPr>
        <p:grpSpPr>
          <a:xfrm>
            <a:off x="10153741" y="3855564"/>
            <a:ext cx="1827728" cy="1914145"/>
            <a:chOff x="6713993" y="1558402"/>
            <a:chExt cx="2018527" cy="2056810"/>
          </a:xfrm>
        </p:grpSpPr>
        <p:sp>
          <p:nvSpPr>
            <p:cNvPr id="17" name="Rectangle 9"/>
            <p:cNvSpPr/>
            <p:nvPr/>
          </p:nvSpPr>
          <p:spPr>
            <a:xfrm>
              <a:off x="6821424" y="2438646"/>
              <a:ext cx="1545336" cy="1036074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200"/>
            </a:p>
          </p:txBody>
        </p:sp>
        <p:sp>
          <p:nvSpPr>
            <p:cNvPr id="18" name="Rectangle 10"/>
            <p:cNvSpPr/>
            <p:nvPr/>
          </p:nvSpPr>
          <p:spPr>
            <a:xfrm>
              <a:off x="7169330" y="1882794"/>
              <a:ext cx="1398598" cy="1732418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200"/>
            </a:p>
          </p:txBody>
        </p:sp>
        <p:sp>
          <p:nvSpPr>
            <p:cNvPr id="19" name="Rectangle 41"/>
            <p:cNvSpPr/>
            <p:nvPr/>
          </p:nvSpPr>
          <p:spPr>
            <a:xfrm>
              <a:off x="7052322" y="1558402"/>
              <a:ext cx="1680198" cy="3971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200" b="1" dirty="0" smtClean="0">
                  <a:solidFill>
                    <a:srgbClr val="00B050"/>
                  </a:solidFill>
                </a:rPr>
                <a:t>Prediction (</a:t>
              </a:r>
              <a:r>
                <a:rPr lang="en-US" altLang="zh-TW" sz="1200" b="1" dirty="0" err="1" smtClean="0">
                  <a:solidFill>
                    <a:srgbClr val="00B050"/>
                  </a:solidFill>
                </a:rPr>
                <a:t>Pred</a:t>
              </a:r>
              <a:r>
                <a:rPr lang="en-US" altLang="zh-TW" sz="1200" b="1" dirty="0" smtClean="0">
                  <a:solidFill>
                    <a:srgbClr val="00B050"/>
                  </a:solidFill>
                </a:rPr>
                <a:t>)</a:t>
              </a:r>
              <a:endParaRPr lang="zh-TW" altLang="en-US" sz="1200" b="1" dirty="0">
                <a:solidFill>
                  <a:srgbClr val="00B050"/>
                </a:solidFill>
              </a:endParaRPr>
            </a:p>
          </p:txBody>
        </p:sp>
        <p:sp>
          <p:nvSpPr>
            <p:cNvPr id="20" name="Rectangle 43"/>
            <p:cNvSpPr/>
            <p:nvPr/>
          </p:nvSpPr>
          <p:spPr>
            <a:xfrm>
              <a:off x="6713993" y="2117178"/>
              <a:ext cx="1817359" cy="3971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200" b="1" dirty="0" smtClean="0">
                  <a:solidFill>
                    <a:srgbClr val="FFC000"/>
                  </a:solidFill>
                </a:rPr>
                <a:t>Ground Truth (GT)</a:t>
              </a:r>
              <a:endParaRPr lang="zh-TW" altLang="en-US" sz="1200" b="1" dirty="0">
                <a:solidFill>
                  <a:srgbClr val="FFC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5806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Score Definition and Results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內容版面配置區 5"/>
              <p:cNvSpPr>
                <a:spLocks noGrp="1"/>
              </p:cNvSpPr>
              <p:nvPr>
                <p:ph idx="1"/>
              </p:nvPr>
            </p:nvSpPr>
            <p:spPr>
              <a:xfrm>
                <a:off x="1528572" y="1485900"/>
                <a:ext cx="9134856" cy="5207131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altLang="zh-TW" b="0" dirty="0" smtClean="0">
                    <a:solidFill>
                      <a:schemeClr val="tx1"/>
                    </a:solidFill>
                  </a:rPr>
                  <a:t>Definition: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IOU</m:t>
                    </m:r>
                    <m:r>
                      <a:rPr lang="en-US" altLang="zh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GT</m:t>
                        </m:r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Pred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GT</m:t>
                        </m:r>
                        <m:r>
                          <a:rPr lang="en-US" altLang="zh-TW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∪ 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Pred</m:t>
                        </m:r>
                      </m:den>
                    </m:f>
                  </m:oMath>
                </a14:m>
                <a:r>
                  <a:rPr lang="en-US" altLang="zh-TW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Recall</m:t>
                    </m:r>
                    <m:r>
                      <a:rPr lang="en-US" altLang="zh-TW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GT</m:t>
                        </m:r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 </m:t>
                        </m:r>
                        <m:r>
                          <m:rPr>
                            <m:sty m:val="p"/>
                          </m:rPr>
                          <a:rPr lang="en-US" altLang="zh-TW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Pred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GT</m:t>
                        </m:r>
                      </m:den>
                    </m:f>
                  </m:oMath>
                </a14:m>
                <a:endParaRPr lang="en-US" altLang="zh-TW" dirty="0" smtClean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Precision</m:t>
                    </m:r>
                    <m:r>
                      <a:rPr lang="en-US" altLang="zh-TW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GT</m:t>
                        </m:r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 </m:t>
                        </m:r>
                        <m:r>
                          <m:rPr>
                            <m:sty m:val="p"/>
                          </m:rPr>
                          <a:rPr lang="en-US" altLang="zh-TW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Pred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Pred</m:t>
                        </m:r>
                      </m:den>
                    </m:f>
                  </m:oMath>
                </a14:m>
                <a:endParaRPr lang="en-US" altLang="zh-TW" dirty="0" smtClean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TW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m:rPr>
                        <m:nor/>
                      </m:rPr>
                      <a:rPr lang="en-US" altLang="zh-TW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US" altLang="zh-TW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Score</m:t>
                    </m:r>
                    <m:r>
                      <a:rPr lang="en-US" altLang="zh-TW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altLang="zh-TW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TW" alt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p>
                            <m:r>
                              <a:rPr lang="en-US" altLang="zh-TW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TW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ctrlP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Precision</m:t>
                        </m:r>
                        <m:r>
                          <a:rPr lang="en-US" altLang="zh-TW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altLang="zh-TW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Recall</m:t>
                        </m:r>
                      </m:num>
                      <m:den>
                        <m:sSup>
                          <m:sSupPr>
                            <m:ctrlPr>
                              <a:rPr lang="en-US" altLang="zh-TW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TW" alt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p>
                            <m:r>
                              <a:rPr lang="en-US" altLang="zh-TW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TW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altLang="zh-TW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Precision</m:t>
                        </m:r>
                        <m:r>
                          <a:rPr lang="en-US" altLang="zh-TW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altLang="zh-TW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Recall</m:t>
                        </m:r>
                      </m:den>
                    </m:f>
                  </m:oMath>
                </a14:m>
                <a:endParaRPr lang="en-US" altLang="zh-TW" dirty="0" smtClean="0">
                  <a:solidFill>
                    <a:schemeClr val="tx1"/>
                  </a:solidFill>
                </a:endParaRPr>
              </a:p>
              <a:p>
                <a:r>
                  <a:rPr lang="en-US" altLang="zh-TW" dirty="0" smtClean="0">
                    <a:solidFill>
                      <a:schemeClr val="tx1"/>
                    </a:solidFill>
                  </a:rPr>
                  <a:t>Importance: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Precision</m:t>
                    </m:r>
                    <m:r>
                      <a:rPr lang="en-US" altLang="zh-TW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zh-TW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TW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Recall</m:t>
                    </m:r>
                  </m:oMath>
                </a14:m>
                <a:r>
                  <a:rPr lang="en-US" altLang="zh-TW" dirty="0">
                    <a:solidFill>
                      <a:schemeClr val="tx1"/>
                    </a:solidFill>
                  </a:rPr>
                  <a:t>, then </a:t>
                </a:r>
                <a14:m>
                  <m:oMath xmlns:m="http://schemas.openxmlformats.org/officeDocument/2006/math">
                    <m:r>
                      <a:rPr lang="zh-TW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altLang="zh-TW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endParaRPr lang="en-US" altLang="zh-TW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dirty="0" smtClean="0">
                    <a:solidFill>
                      <a:schemeClr val="tx1"/>
                    </a:solidFill>
                  </a:rPr>
                  <a:t>Equally, then </a:t>
                </a:r>
                <a14:m>
                  <m:oMath xmlns:m="http://schemas.openxmlformats.org/officeDocument/2006/math">
                    <m:r>
                      <a:rPr lang="zh-TW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altLang="zh-TW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TW" dirty="0">
                  <a:solidFill>
                    <a:schemeClr val="tx1"/>
                  </a:solidFill>
                </a:endParaRPr>
              </a:p>
              <a:p>
                <a:r>
                  <a:rPr lang="en-US" altLang="zh-TW" dirty="0"/>
                  <a:t>Timing Budget:</a:t>
                </a:r>
              </a:p>
              <a:p>
                <a:pPr lvl="1"/>
                <a:r>
                  <a:rPr lang="en-US" altLang="zh-TW" dirty="0"/>
                  <a:t>Import packages: 0.859 s</a:t>
                </a:r>
              </a:p>
              <a:p>
                <a:pPr lvl="1"/>
                <a:r>
                  <a:rPr lang="en-US" altLang="zh-TW" dirty="0"/>
                  <a:t>Build model and Load weights: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4.152</a:t>
                </a:r>
                <a:r>
                  <a:rPr lang="en-US" altLang="zh-TW" dirty="0"/>
                  <a:t> s</a:t>
                </a:r>
              </a:p>
              <a:p>
                <a:pPr lvl="1"/>
                <a:r>
                  <a:rPr lang="en-US" altLang="zh-TW" dirty="0"/>
                  <a:t>YOLO3 inference: 1.026 s</a:t>
                </a:r>
              </a:p>
              <a:p>
                <a:pPr lvl="1"/>
                <a:r>
                  <a:rPr lang="en-US" altLang="zh-TW" dirty="0"/>
                  <a:t>Get all boxes: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8.548</a:t>
                </a:r>
                <a:r>
                  <a:rPr lang="en-US" altLang="zh-TW" dirty="0"/>
                  <a:t> s</a:t>
                </a:r>
              </a:p>
              <a:p>
                <a:pPr lvl="1"/>
                <a:r>
                  <a:rPr lang="en-US" altLang="zh-TW" dirty="0"/>
                  <a:t>Calculate scores: 1.71 s</a:t>
                </a:r>
              </a:p>
              <a:p>
                <a:endParaRPr lang="zh-TW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內容版面配置區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8572" y="1485900"/>
                <a:ext cx="9134856" cy="5207131"/>
              </a:xfrm>
              <a:blipFill>
                <a:blip r:embed="rId2"/>
                <a:stretch>
                  <a:fillRect t="-1288" b="-23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群組 15"/>
          <p:cNvGrpSpPr/>
          <p:nvPr/>
        </p:nvGrpSpPr>
        <p:grpSpPr>
          <a:xfrm>
            <a:off x="6543275" y="1074655"/>
            <a:ext cx="1827728" cy="1914145"/>
            <a:chOff x="6713993" y="1558402"/>
            <a:chExt cx="2018527" cy="2056810"/>
          </a:xfrm>
        </p:grpSpPr>
        <p:sp>
          <p:nvSpPr>
            <p:cNvPr id="7" name="Rectangle 9"/>
            <p:cNvSpPr/>
            <p:nvPr/>
          </p:nvSpPr>
          <p:spPr>
            <a:xfrm>
              <a:off x="6821424" y="2438646"/>
              <a:ext cx="1545336" cy="1036074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200"/>
            </a:p>
          </p:txBody>
        </p:sp>
        <p:sp>
          <p:nvSpPr>
            <p:cNvPr id="9" name="Rectangle 10"/>
            <p:cNvSpPr/>
            <p:nvPr/>
          </p:nvSpPr>
          <p:spPr>
            <a:xfrm>
              <a:off x="7169330" y="1882794"/>
              <a:ext cx="1398598" cy="1732418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200"/>
            </a:p>
          </p:txBody>
        </p:sp>
        <p:sp>
          <p:nvSpPr>
            <p:cNvPr id="11" name="Rectangle 41"/>
            <p:cNvSpPr/>
            <p:nvPr/>
          </p:nvSpPr>
          <p:spPr>
            <a:xfrm>
              <a:off x="7052322" y="1558402"/>
              <a:ext cx="1680198" cy="3971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200" b="1" dirty="0" smtClean="0">
                  <a:solidFill>
                    <a:srgbClr val="00B050"/>
                  </a:solidFill>
                </a:rPr>
                <a:t>Prediction (</a:t>
              </a:r>
              <a:r>
                <a:rPr lang="en-US" altLang="zh-TW" sz="1200" b="1" dirty="0" err="1" smtClean="0">
                  <a:solidFill>
                    <a:srgbClr val="00B050"/>
                  </a:solidFill>
                </a:rPr>
                <a:t>Pred</a:t>
              </a:r>
              <a:r>
                <a:rPr lang="en-US" altLang="zh-TW" sz="1200" b="1" dirty="0" smtClean="0">
                  <a:solidFill>
                    <a:srgbClr val="00B050"/>
                  </a:solidFill>
                </a:rPr>
                <a:t>)</a:t>
              </a:r>
              <a:endParaRPr lang="zh-TW" altLang="en-US" sz="1200" b="1" dirty="0">
                <a:solidFill>
                  <a:srgbClr val="00B050"/>
                </a:solidFill>
              </a:endParaRPr>
            </a:p>
          </p:txBody>
        </p:sp>
        <p:sp>
          <p:nvSpPr>
            <p:cNvPr id="13" name="Rectangle 43"/>
            <p:cNvSpPr/>
            <p:nvPr/>
          </p:nvSpPr>
          <p:spPr>
            <a:xfrm>
              <a:off x="6713993" y="2117178"/>
              <a:ext cx="1817359" cy="3971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200" b="1" dirty="0" smtClean="0">
                  <a:solidFill>
                    <a:srgbClr val="FFC000"/>
                  </a:solidFill>
                </a:rPr>
                <a:t>Ground Truth (GT)</a:t>
              </a:r>
              <a:endParaRPr lang="zh-TW" altLang="en-US" sz="1200" b="1" dirty="0">
                <a:solidFill>
                  <a:srgbClr val="FFC000"/>
                </a:solidFill>
              </a:endParaRPr>
            </a:p>
          </p:txBody>
        </p:sp>
      </p:grpSp>
      <p:graphicFrame>
        <p:nvGraphicFramePr>
          <p:cNvPr id="10" name="表格 9"/>
          <p:cNvGraphicFramePr>
            <a:graphicFrameLocks noGrp="1"/>
          </p:cNvGraphicFramePr>
          <p:nvPr>
            <p:extLst/>
          </p:nvPr>
        </p:nvGraphicFramePr>
        <p:xfrm>
          <a:off x="6824179" y="3604316"/>
          <a:ext cx="386384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603181897"/>
                    </a:ext>
                  </a:extLst>
                </a:gridCol>
                <a:gridCol w="2238248">
                  <a:extLst>
                    <a:ext uri="{9D8B030D-6E8A-4147-A177-3AD203B41FA5}">
                      <a16:colId xmlns:a16="http://schemas.microsoft.com/office/drawing/2014/main" val="438493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Items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Results</a:t>
                      </a:r>
                      <a:endParaRPr lang="zh-TW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9361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F-Score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0.76</a:t>
                      </a:r>
                      <a:endParaRPr lang="zh-TW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1767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CPU time (s)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207 @ batch size = 5</a:t>
                      </a:r>
                      <a:endParaRPr lang="zh-TW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981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227 @ batch size =4</a:t>
                      </a:r>
                      <a:endParaRPr lang="zh-TW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0398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GPU times (s)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18 @batch size =13</a:t>
                      </a:r>
                      <a:endParaRPr lang="zh-TW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385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 smtClean="0"/>
                        <a:t>20 @batch size =10</a:t>
                      </a:r>
                      <a:endParaRPr lang="zh-TW" altLang="en-US" sz="16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603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Weight Num.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 smtClean="0"/>
                        <a:t>62,001,829</a:t>
                      </a:r>
                      <a:endParaRPr lang="zh-TW" altLang="en-US" sz="16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284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 smtClean="0"/>
                        <a:t>Weight Size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 smtClean="0"/>
                        <a:t>236.5 MB</a:t>
                      </a:r>
                      <a:endParaRPr lang="zh-TW" altLang="en-US" sz="16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816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191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Experiment Results</a:t>
            </a:r>
            <a:endParaRPr lang="zh-TW" altLang="en-US" dirty="0"/>
          </a:p>
        </p:txBody>
      </p:sp>
      <p:pic>
        <p:nvPicPr>
          <p:cNvPr id="13" name="內容版面配置區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" y="1401762"/>
            <a:ext cx="5181600" cy="2619375"/>
          </a:xfr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800" y="1509712"/>
            <a:ext cx="5181600" cy="2619375"/>
          </a:xfrm>
          <a:prstGeom prst="rect">
            <a:avLst/>
          </a:prstGeom>
        </p:spPr>
      </p:pic>
      <p:pic>
        <p:nvPicPr>
          <p:cNvPr id="17" name="圖片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4238625"/>
            <a:ext cx="5181600" cy="2619375"/>
          </a:xfrm>
          <a:prstGeom prst="rect">
            <a:avLst/>
          </a:prstGeom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238625"/>
            <a:ext cx="51816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9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Discussion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28572" y="1485901"/>
            <a:ext cx="9134856" cy="351547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F-Score = 0.76 @ training dataset = train</a:t>
            </a:r>
          </a:p>
          <a:p>
            <a:r>
              <a:rPr lang="en-US" altLang="zh-TW" dirty="0" smtClean="0"/>
              <a:t>F-Score = 0.98 @ training dataset = train + test</a:t>
            </a:r>
          </a:p>
          <a:p>
            <a:r>
              <a:rPr lang="en-US" altLang="zh-TW" dirty="0" smtClean="0"/>
              <a:t>Different setting between </a:t>
            </a:r>
            <a:r>
              <a:rPr lang="en-US" altLang="zh-TW" dirty="0"/>
              <a:t>CPU and GPU case</a:t>
            </a:r>
          </a:p>
          <a:p>
            <a:pPr lvl="1"/>
            <a:r>
              <a:rPr lang="en-US" altLang="zh-TW" dirty="0" smtClean="0"/>
              <a:t>Best </a:t>
            </a:r>
            <a:r>
              <a:rPr lang="en-US" altLang="zh-TW" dirty="0"/>
              <a:t>batch </a:t>
            </a:r>
            <a:r>
              <a:rPr lang="en-US" altLang="zh-TW" dirty="0" smtClean="0"/>
              <a:t>size </a:t>
            </a:r>
            <a:r>
              <a:rPr lang="en-US" altLang="zh-TW" dirty="0" smtClean="0">
                <a:sym typeface="Wingdings" panose="05000000000000000000" pitchFamily="2" charset="2"/>
              </a:rPr>
              <a:t></a:t>
            </a:r>
            <a:r>
              <a:rPr lang="en-US" altLang="zh-TW" dirty="0" smtClean="0"/>
              <a:t> CPU: 5, GPU: 13 (memory limit)</a:t>
            </a:r>
          </a:p>
          <a:p>
            <a:pPr lvl="1"/>
            <a:r>
              <a:rPr lang="en-US" altLang="zh-TW" dirty="0"/>
              <a:t>Model </a:t>
            </a:r>
            <a:r>
              <a:rPr lang="en-US" altLang="zh-TW" dirty="0" smtClean="0"/>
              <a:t>architecture </a:t>
            </a:r>
            <a:r>
              <a:rPr lang="en-US" altLang="zh-TW" dirty="0" smtClean="0">
                <a:sym typeface="Wingdings" panose="05000000000000000000" pitchFamily="2" charset="2"/>
              </a:rPr>
              <a:t></a:t>
            </a:r>
            <a:r>
              <a:rPr lang="en-US" altLang="zh-TW" dirty="0" smtClean="0"/>
              <a:t> </a:t>
            </a:r>
            <a:r>
              <a:rPr lang="en-US" altLang="zh-TW" dirty="0"/>
              <a:t>GPU: </a:t>
            </a:r>
            <a:r>
              <a:rPr lang="en-US" altLang="zh-TW" dirty="0" err="1" smtClean="0"/>
              <a:t>torch.nn.DataParallel</a:t>
            </a:r>
            <a:r>
              <a:rPr lang="en-US" altLang="zh-TW" dirty="0" smtClean="0"/>
              <a:t>(model</a:t>
            </a:r>
            <a:r>
              <a:rPr lang="en-US" altLang="zh-TW" dirty="0"/>
              <a:t>)</a:t>
            </a:r>
            <a:endParaRPr lang="en-US" altLang="zh-TW" dirty="0" smtClean="0"/>
          </a:p>
          <a:p>
            <a:r>
              <a:rPr lang="en-US" altLang="zh-TW" dirty="0" err="1" smtClean="0"/>
              <a:t>TensorRT</a:t>
            </a:r>
            <a:r>
              <a:rPr lang="en-US" altLang="zh-TW" dirty="0" smtClean="0"/>
              <a:t> computation time is not good</a:t>
            </a:r>
          </a:p>
          <a:p>
            <a:pPr lvl="1"/>
            <a:r>
              <a:rPr lang="en-US" altLang="zh-TW" dirty="0" smtClean="0"/>
              <a:t>42s (</a:t>
            </a:r>
            <a:r>
              <a:rPr lang="en-US" altLang="zh-TW" dirty="0" err="1" smtClean="0"/>
              <a:t>tensorRT</a:t>
            </a:r>
            <a:r>
              <a:rPr lang="en-US" altLang="zh-TW" dirty="0" smtClean="0"/>
              <a:t>) </a:t>
            </a:r>
            <a:r>
              <a:rPr lang="en-US" altLang="zh-TW" dirty="0" err="1" smtClean="0"/>
              <a:t>v.s</a:t>
            </a:r>
            <a:r>
              <a:rPr lang="en-US" altLang="zh-TW" dirty="0" smtClean="0"/>
              <a:t>. 20s (</a:t>
            </a:r>
            <a:r>
              <a:rPr lang="en-US" altLang="zh-TW" dirty="0" err="1" smtClean="0"/>
              <a:t>pytorch</a:t>
            </a:r>
            <a:r>
              <a:rPr lang="en-US" altLang="zh-TW" dirty="0" smtClean="0"/>
              <a:t>)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183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Benchmarks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Conditions:</a:t>
            </a:r>
          </a:p>
          <a:p>
            <a:pPr lvl="1"/>
            <a:r>
              <a:rPr lang="en-US" altLang="zh-TW" dirty="0" smtClean="0"/>
              <a:t>Trained </a:t>
            </a:r>
            <a:r>
              <a:rPr lang="en-US" altLang="zh-TW" dirty="0"/>
              <a:t>on the combined train and validation sets, and tested on the test set</a:t>
            </a:r>
            <a:r>
              <a:rPr lang="en-US" altLang="zh-TW" dirty="0" smtClean="0"/>
              <a:t>.</a:t>
            </a:r>
          </a:p>
          <a:p>
            <a:pPr lvl="1"/>
            <a:r>
              <a:rPr lang="en-US" altLang="zh-TW" dirty="0" smtClean="0"/>
              <a:t>300 epochs training, </a:t>
            </a:r>
          </a:p>
          <a:p>
            <a:pPr lvl="1"/>
            <a:r>
              <a:rPr lang="en-US" altLang="zh-TW" dirty="0" smtClean="0"/>
              <a:t>initial </a:t>
            </a:r>
            <a:r>
              <a:rPr lang="en-US" altLang="zh-TW" dirty="0"/>
              <a:t>learning </a:t>
            </a:r>
            <a:r>
              <a:rPr lang="en-US" altLang="zh-TW" dirty="0" smtClean="0"/>
              <a:t>rate was 0.1 and </a:t>
            </a:r>
            <a:r>
              <a:rPr lang="en-US" altLang="zh-TW" dirty="0"/>
              <a:t>cosine annealed to zero</a:t>
            </a:r>
            <a:r>
              <a:rPr lang="en-US" altLang="zh-TW" dirty="0" smtClean="0"/>
              <a:t>, </a:t>
            </a:r>
          </a:p>
          <a:p>
            <a:pPr lvl="1"/>
            <a:r>
              <a:rPr lang="en-US" altLang="zh-TW" dirty="0" smtClean="0"/>
              <a:t>momentum 0.9</a:t>
            </a:r>
          </a:p>
          <a:p>
            <a:pPr lvl="1"/>
            <a:r>
              <a:rPr lang="en-US" altLang="zh-TW" dirty="0" smtClean="0"/>
              <a:t>weight </a:t>
            </a:r>
            <a:r>
              <a:rPr lang="en-US" altLang="zh-TW" dirty="0"/>
              <a:t>decay </a:t>
            </a:r>
            <a:r>
              <a:rPr lang="en-US" altLang="zh-TW" dirty="0" smtClean="0"/>
              <a:t>0.0001</a:t>
            </a:r>
          </a:p>
          <a:p>
            <a:pPr lvl="1"/>
            <a:r>
              <a:rPr lang="en-US" altLang="zh-TW" dirty="0" smtClean="0"/>
              <a:t>batch </a:t>
            </a:r>
            <a:r>
              <a:rPr lang="en-US" altLang="zh-TW" dirty="0"/>
              <a:t>size </a:t>
            </a:r>
            <a:r>
              <a:rPr lang="en-US" altLang="zh-TW" dirty="0" smtClean="0"/>
              <a:t>64</a:t>
            </a:r>
            <a:endParaRPr lang="zh-TW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/>
          </p:nvPr>
        </p:nvGraphicFramePr>
        <p:xfrm>
          <a:off x="4805077" y="3456770"/>
          <a:ext cx="6842760" cy="268224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280920">
                  <a:extLst>
                    <a:ext uri="{9D8B030D-6E8A-4147-A177-3AD203B41FA5}">
                      <a16:colId xmlns:a16="http://schemas.microsoft.com/office/drawing/2014/main" val="2988148257"/>
                    </a:ext>
                  </a:extLst>
                </a:gridCol>
                <a:gridCol w="2280920">
                  <a:extLst>
                    <a:ext uri="{9D8B030D-6E8A-4147-A177-3AD203B41FA5}">
                      <a16:colId xmlns:a16="http://schemas.microsoft.com/office/drawing/2014/main" val="3278182818"/>
                    </a:ext>
                  </a:extLst>
                </a:gridCol>
                <a:gridCol w="2280920">
                  <a:extLst>
                    <a:ext uri="{9D8B030D-6E8A-4147-A177-3AD203B41FA5}">
                      <a16:colId xmlns:a16="http://schemas.microsoft.com/office/drawing/2014/main" val="14996368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Model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No. Parameters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Validation Error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8231137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VGG-16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14.7M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12.23 +/- 0.16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232056589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ResNet-18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11.2M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9.73 +/- 0.05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36791804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ResNet-18 (</a:t>
                      </a: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preact</a:t>
                      </a: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11.2M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10.10 +/- 0.08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3916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GoogLeNet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6.2M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8.83 +/- 0.12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2381513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ResNeXt29_2x64d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9.2M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8.55 +/- 0.15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8061708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Densenet-121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7.0M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8.74 +/- 0.16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1075135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Mobilenet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3.2M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18.00 +/- 0.16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1655274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810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Dataloader</a:t>
            </a:r>
            <a:r>
              <a:rPr lang="en-US" altLang="zh-TW" dirty="0" smtClean="0"/>
              <a:t> (I)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Official</a:t>
            </a:r>
          </a:p>
          <a:p>
            <a:pPr marL="365760" lvl="1" indent="0">
              <a:buNone/>
            </a:pPr>
            <a:endParaRPr lang="en-US" altLang="zh-TW" dirty="0" smtClean="0">
              <a:solidFill>
                <a:srgbClr val="00B050"/>
              </a:solidFill>
            </a:endParaRPr>
          </a:p>
          <a:p>
            <a:endParaRPr lang="en-US" altLang="zh-TW" dirty="0">
              <a:solidFill>
                <a:srgbClr val="00B050"/>
              </a:solidFill>
            </a:endParaRPr>
          </a:p>
          <a:p>
            <a:endParaRPr lang="en-US" altLang="zh-TW" dirty="0" smtClean="0">
              <a:solidFill>
                <a:srgbClr val="00B050"/>
              </a:solidFill>
            </a:endParaRPr>
          </a:p>
          <a:p>
            <a:endParaRPr lang="en-US" altLang="zh-TW" dirty="0">
              <a:solidFill>
                <a:srgbClr val="00B050"/>
              </a:solidFill>
            </a:endParaRPr>
          </a:p>
          <a:p>
            <a:endParaRPr lang="en-US" altLang="zh-TW" dirty="0" smtClean="0">
              <a:solidFill>
                <a:srgbClr val="00B050"/>
              </a:solidFill>
            </a:endParaRPr>
          </a:p>
          <a:p>
            <a:endParaRPr lang="en-US" altLang="zh-TW" dirty="0">
              <a:solidFill>
                <a:srgbClr val="00B050"/>
              </a:solidFill>
            </a:endParaRPr>
          </a:p>
          <a:p>
            <a:r>
              <a:rPr lang="en-US" altLang="zh-TW" dirty="0" smtClean="0"/>
              <a:t>But…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98481" y="2005853"/>
            <a:ext cx="7494311" cy="2462213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 smtClean="0">
                <a:solidFill>
                  <a:srgbClr val="00B050"/>
                </a:solidFill>
              </a:rPr>
              <a:t>import 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torchvision</a:t>
            </a:r>
            <a:endParaRPr lang="en-US" altLang="zh-TW" sz="1400" dirty="0" smtClean="0">
              <a:solidFill>
                <a:srgbClr val="00B050"/>
              </a:solidFill>
            </a:endParaRPr>
          </a:p>
          <a:p>
            <a:r>
              <a:rPr lang="en-US" altLang="zh-TW" sz="1400" dirty="0" smtClean="0">
                <a:solidFill>
                  <a:srgbClr val="00B050"/>
                </a:solidFill>
              </a:rPr>
              <a:t>import 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torchvision.transforms</a:t>
            </a:r>
            <a:r>
              <a:rPr lang="en-US" altLang="zh-TW" sz="1400" dirty="0" smtClean="0">
                <a:solidFill>
                  <a:srgbClr val="00B050"/>
                </a:solidFill>
              </a:rPr>
              <a:t> as transforms</a:t>
            </a:r>
          </a:p>
          <a:p>
            <a:endParaRPr lang="en-US" altLang="zh-TW" sz="1400" dirty="0" smtClean="0">
              <a:solidFill>
                <a:srgbClr val="00B050"/>
              </a:solidFill>
            </a:endParaRPr>
          </a:p>
          <a:p>
            <a:r>
              <a:rPr lang="en-US" altLang="zh-TW" sz="1400" dirty="0" err="1" smtClean="0">
                <a:solidFill>
                  <a:srgbClr val="00B050"/>
                </a:solidFill>
              </a:rPr>
              <a:t>cinic_directory</a:t>
            </a:r>
            <a:r>
              <a:rPr lang="en-US" altLang="zh-TW" sz="1400" dirty="0" smtClean="0">
                <a:solidFill>
                  <a:srgbClr val="00B050"/>
                </a:solidFill>
              </a:rPr>
              <a:t> = '/path/to/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cinic</a:t>
            </a:r>
            <a:r>
              <a:rPr lang="en-US" altLang="zh-TW" sz="1400" dirty="0" smtClean="0">
                <a:solidFill>
                  <a:srgbClr val="00B050"/>
                </a:solidFill>
              </a:rPr>
              <a:t>/directory'</a:t>
            </a:r>
          </a:p>
          <a:p>
            <a:r>
              <a:rPr lang="en-US" altLang="zh-TW" sz="1400" dirty="0" err="1" smtClean="0">
                <a:solidFill>
                  <a:srgbClr val="00B050"/>
                </a:solidFill>
              </a:rPr>
              <a:t>cinic_mean</a:t>
            </a:r>
            <a:r>
              <a:rPr lang="en-US" altLang="zh-TW" sz="1400" dirty="0" smtClean="0">
                <a:solidFill>
                  <a:srgbClr val="00B050"/>
                </a:solidFill>
              </a:rPr>
              <a:t> = [0.47889522, 0.47227842, 0.43047404]</a:t>
            </a:r>
          </a:p>
          <a:p>
            <a:r>
              <a:rPr lang="en-US" altLang="zh-TW" sz="1400" dirty="0" err="1" smtClean="0">
                <a:solidFill>
                  <a:srgbClr val="00B050"/>
                </a:solidFill>
              </a:rPr>
              <a:t>cinic_std</a:t>
            </a:r>
            <a:r>
              <a:rPr lang="en-US" altLang="zh-TW" sz="1400" dirty="0" smtClean="0">
                <a:solidFill>
                  <a:srgbClr val="00B050"/>
                </a:solidFill>
              </a:rPr>
              <a:t> = [0.24205776, 0.23828046, 0.25874835]</a:t>
            </a:r>
          </a:p>
          <a:p>
            <a:r>
              <a:rPr lang="en-US" altLang="zh-TW" sz="1400" dirty="0" err="1" smtClean="0">
                <a:solidFill>
                  <a:srgbClr val="00B050"/>
                </a:solidFill>
              </a:rPr>
              <a:t>cinic_train</a:t>
            </a:r>
            <a:r>
              <a:rPr lang="en-US" altLang="zh-TW" sz="1400" dirty="0" smtClean="0">
                <a:solidFill>
                  <a:srgbClr val="00B050"/>
                </a:solidFill>
              </a:rPr>
              <a:t> = 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torch.utils.data.DataLoader</a:t>
            </a:r>
            <a:r>
              <a:rPr lang="en-US" altLang="zh-TW" sz="1400" dirty="0" smtClean="0">
                <a:solidFill>
                  <a:srgbClr val="00B050"/>
                </a:solidFill>
              </a:rPr>
              <a:t>(</a:t>
            </a:r>
          </a:p>
          <a:p>
            <a:r>
              <a:rPr lang="en-US" altLang="zh-TW" sz="1400" dirty="0" smtClean="0">
                <a:solidFill>
                  <a:srgbClr val="00B050"/>
                </a:solidFill>
              </a:rPr>
              <a:t>    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torchvision.datasets.ImageFolder</a:t>
            </a:r>
            <a:r>
              <a:rPr lang="en-US" altLang="zh-TW" sz="1400" dirty="0" smtClean="0">
                <a:solidFill>
                  <a:srgbClr val="00B050"/>
                </a:solidFill>
              </a:rPr>
              <a:t>(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cinic_directory</a:t>
            </a:r>
            <a:r>
              <a:rPr lang="en-US" altLang="zh-TW" sz="1400" dirty="0" smtClean="0">
                <a:solidFill>
                  <a:srgbClr val="00B050"/>
                </a:solidFill>
              </a:rPr>
              <a:t> + '/train',</a:t>
            </a:r>
          </a:p>
          <a:p>
            <a:r>
              <a:rPr lang="en-US" altLang="zh-TW" sz="1400" dirty="0" smtClean="0">
                <a:solidFill>
                  <a:srgbClr val="00B050"/>
                </a:solidFill>
              </a:rPr>
              <a:t>    	                                              transform=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transforms.Compose</a:t>
            </a:r>
            <a:r>
              <a:rPr lang="en-US" altLang="zh-TW" sz="1400" dirty="0" smtClean="0">
                <a:solidFill>
                  <a:srgbClr val="00B050"/>
                </a:solidFill>
              </a:rPr>
              <a:t>([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transforms.ToTensor</a:t>
            </a:r>
            <a:r>
              <a:rPr lang="en-US" altLang="zh-TW" sz="1400" dirty="0" smtClean="0">
                <a:solidFill>
                  <a:srgbClr val="00B050"/>
                </a:solidFill>
              </a:rPr>
              <a:t>(),</a:t>
            </a:r>
          </a:p>
          <a:p>
            <a:r>
              <a:rPr lang="en-US" altLang="zh-TW" sz="1400" dirty="0" smtClean="0">
                <a:solidFill>
                  <a:srgbClr val="00B050"/>
                </a:solidFill>
              </a:rPr>
              <a:t>                                                                     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transforms.Normalize</a:t>
            </a:r>
            <a:r>
              <a:rPr lang="en-US" altLang="zh-TW" sz="1400" dirty="0" smtClean="0">
                <a:solidFill>
                  <a:srgbClr val="00B050"/>
                </a:solidFill>
              </a:rPr>
              <a:t>(mean=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cinic_mean,std</a:t>
            </a:r>
            <a:r>
              <a:rPr lang="en-US" altLang="zh-TW" sz="1400" dirty="0" smtClean="0">
                <a:solidFill>
                  <a:srgbClr val="00B050"/>
                </a:solidFill>
              </a:rPr>
              <a:t>=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cinic_std</a:t>
            </a:r>
            <a:r>
              <a:rPr lang="en-US" altLang="zh-TW" sz="1400" dirty="0" smtClean="0">
                <a:solidFill>
                  <a:srgbClr val="00B050"/>
                </a:solidFill>
              </a:rPr>
              <a:t>)])),</a:t>
            </a:r>
          </a:p>
          <a:p>
            <a:r>
              <a:rPr lang="en-US" altLang="zh-TW" sz="1400" dirty="0" smtClean="0">
                <a:solidFill>
                  <a:srgbClr val="00B050"/>
                </a:solidFill>
              </a:rPr>
              <a:t>    </a:t>
            </a:r>
            <a:r>
              <a:rPr lang="en-US" altLang="zh-TW" sz="1400" dirty="0" err="1" smtClean="0">
                <a:solidFill>
                  <a:srgbClr val="00B050"/>
                </a:solidFill>
              </a:rPr>
              <a:t>batch_size</a:t>
            </a:r>
            <a:r>
              <a:rPr lang="en-US" altLang="zh-TW" sz="1400" dirty="0" smtClean="0">
                <a:solidFill>
                  <a:srgbClr val="00B050"/>
                </a:solidFill>
              </a:rPr>
              <a:t>=128, shuffle=True)</a:t>
            </a:r>
          </a:p>
        </p:txBody>
      </p:sp>
    </p:spTree>
    <p:extLst>
      <p:ext uri="{BB962C8B-B14F-4D97-AF65-F5344CB8AC3E}">
        <p14:creationId xmlns:p14="http://schemas.microsoft.com/office/powerpoint/2010/main" val="386424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Dataloader</a:t>
            </a:r>
            <a:r>
              <a:rPr lang="en-US" altLang="zh-TW" dirty="0"/>
              <a:t> </a:t>
            </a:r>
            <a:r>
              <a:rPr lang="en-US" altLang="zh-TW" dirty="0" smtClean="0"/>
              <a:t>(II) - Statistics Problem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After normalization by mean [</a:t>
            </a:r>
            <a:r>
              <a:rPr lang="en-US" altLang="zh-TW" dirty="0"/>
              <a:t>0.47889522, 0.47227842, 0.43047404</a:t>
            </a:r>
            <a:r>
              <a:rPr lang="en-US" altLang="zh-TW" dirty="0" smtClean="0"/>
              <a:t>] and standard deviation [</a:t>
            </a:r>
            <a:r>
              <a:rPr lang="en-US" altLang="zh-TW" dirty="0"/>
              <a:t>0.24205776, 0.23828046, 0.25874835</a:t>
            </a:r>
            <a:r>
              <a:rPr lang="en-US" altLang="zh-TW" dirty="0" smtClean="0"/>
              <a:t>], the data input would not be in [-1, +1]</a:t>
            </a:r>
            <a:endParaRPr lang="en-US" altLang="zh-TW" dirty="0"/>
          </a:p>
          <a:p>
            <a:r>
              <a:rPr lang="en-US" altLang="zh-TW" dirty="0" smtClean="0"/>
              <a:t>Using mean </a:t>
            </a:r>
            <a:r>
              <a:rPr lang="en-US" altLang="zh-TW" dirty="0">
                <a:solidFill>
                  <a:srgbClr val="FF0000"/>
                </a:solidFill>
              </a:rPr>
              <a:t>[</a:t>
            </a:r>
            <a:r>
              <a:rPr lang="en-US" altLang="zh-TW" dirty="0" smtClean="0">
                <a:solidFill>
                  <a:srgbClr val="FF0000"/>
                </a:solidFill>
              </a:rPr>
              <a:t>0.5, 0.5, 0.5] </a:t>
            </a:r>
            <a:r>
              <a:rPr lang="en-US" altLang="zh-TW" dirty="0"/>
              <a:t>and standard deviation </a:t>
            </a:r>
            <a:r>
              <a:rPr lang="en-US" altLang="zh-TW" dirty="0">
                <a:solidFill>
                  <a:srgbClr val="FF0000"/>
                </a:solidFill>
              </a:rPr>
              <a:t>[</a:t>
            </a:r>
            <a:r>
              <a:rPr lang="en-US" altLang="zh-TW" dirty="0" smtClean="0">
                <a:solidFill>
                  <a:srgbClr val="FF0000"/>
                </a:solidFill>
              </a:rPr>
              <a:t>0.5, 0.5, 0.5]</a:t>
            </a:r>
            <a:r>
              <a:rPr lang="en-US" altLang="zh-TW" dirty="0" smtClean="0"/>
              <a:t> would be better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22698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Dataloader</a:t>
            </a:r>
            <a:r>
              <a:rPr lang="en-US" altLang="zh-TW" dirty="0"/>
              <a:t> </a:t>
            </a:r>
            <a:r>
              <a:rPr lang="en-US" altLang="zh-TW" dirty="0" smtClean="0"/>
              <a:t>(III) - Consuming time problem in data loading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28572" y="1485900"/>
            <a:ext cx="4344327" cy="4152901"/>
          </a:xfrm>
        </p:spPr>
        <p:txBody>
          <a:bodyPr/>
          <a:lstStyle/>
          <a:p>
            <a:r>
              <a:rPr lang="en-US" altLang="zh-TW" dirty="0" smtClean="0"/>
              <a:t>Reading 270,000 files each epoch would take too much time</a:t>
            </a:r>
          </a:p>
          <a:p>
            <a:r>
              <a:rPr lang="en-US" altLang="zh-TW" dirty="0" smtClean="0"/>
              <a:t>Packing and saving them into two NPZ file, </a:t>
            </a:r>
            <a:r>
              <a:rPr lang="en-US" altLang="zh-TW" dirty="0" smtClean="0">
                <a:solidFill>
                  <a:srgbClr val="FF0000"/>
                </a:solidFill>
              </a:rPr>
              <a:t>cinic10_train.npz</a:t>
            </a:r>
            <a:r>
              <a:rPr lang="en-US" altLang="zh-TW" dirty="0" smtClean="0"/>
              <a:t> &amp; </a:t>
            </a:r>
            <a:r>
              <a:rPr lang="en-US" altLang="zh-TW" dirty="0" smtClean="0">
                <a:solidFill>
                  <a:srgbClr val="FF0000"/>
                </a:solidFill>
              </a:rPr>
              <a:t>cinic10_test.npz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36848" y="1411965"/>
            <a:ext cx="5637229" cy="5047536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 err="1" smtClean="0"/>
              <a:t>def</a:t>
            </a:r>
            <a:r>
              <a:rPr lang="en-US" altLang="zh-TW" sz="1400" dirty="0" smtClean="0"/>
              <a:t> </a:t>
            </a:r>
            <a:r>
              <a:rPr lang="en-US" altLang="zh-TW" sz="1400" dirty="0" err="1" smtClean="0"/>
              <a:t>save_npz</a:t>
            </a:r>
            <a:r>
              <a:rPr lang="en-US" altLang="zh-TW" sz="1400" dirty="0" smtClean="0"/>
              <a:t>(self):</a:t>
            </a:r>
          </a:p>
          <a:p>
            <a:r>
              <a:rPr lang="en-US" altLang="zh-TW" sz="1400" dirty="0" smtClean="0"/>
              <a:t>        </a:t>
            </a:r>
            <a:r>
              <a:rPr lang="en-US" altLang="zh-TW" sz="1400" dirty="0" err="1" smtClean="0"/>
              <a:t>data_path</a:t>
            </a:r>
            <a:r>
              <a:rPr lang="en-US" altLang="zh-TW" sz="1400" dirty="0" smtClean="0"/>
              <a:t> = self.root+'cinic10'</a:t>
            </a:r>
          </a:p>
          <a:p>
            <a:r>
              <a:rPr lang="en-US" altLang="zh-TW" sz="1400" dirty="0" smtClean="0"/>
              <a:t>        </a:t>
            </a:r>
            <a:r>
              <a:rPr lang="en-US" altLang="zh-TW" sz="1400" dirty="0" err="1" smtClean="0"/>
              <a:t>data_train</a:t>
            </a:r>
            <a:r>
              <a:rPr lang="en-US" altLang="zh-TW" sz="1400" dirty="0" smtClean="0"/>
              <a:t>, </a:t>
            </a:r>
            <a:r>
              <a:rPr lang="en-US" altLang="zh-TW" sz="1400" dirty="0" err="1" smtClean="0"/>
              <a:t>label_train</a:t>
            </a:r>
            <a:r>
              <a:rPr lang="en-US" altLang="zh-TW" sz="1400" dirty="0" smtClean="0"/>
              <a:t> = [], []</a:t>
            </a:r>
          </a:p>
          <a:p>
            <a:r>
              <a:rPr lang="en-US" altLang="zh-TW" sz="1400" dirty="0" smtClean="0"/>
              <a:t>        </a:t>
            </a:r>
            <a:r>
              <a:rPr lang="en-US" altLang="zh-TW" sz="1400" dirty="0" err="1" smtClean="0"/>
              <a:t>data_test</a:t>
            </a:r>
            <a:r>
              <a:rPr lang="en-US" altLang="zh-TW" sz="1400" dirty="0" smtClean="0"/>
              <a:t>, </a:t>
            </a:r>
            <a:r>
              <a:rPr lang="en-US" altLang="zh-TW" sz="1400" dirty="0" err="1" smtClean="0"/>
              <a:t>label_test</a:t>
            </a:r>
            <a:r>
              <a:rPr lang="en-US" altLang="zh-TW" sz="1400" dirty="0" smtClean="0"/>
              <a:t> = [], []</a:t>
            </a:r>
          </a:p>
          <a:p>
            <a:r>
              <a:rPr lang="en-US" altLang="zh-TW" sz="1400" dirty="0" smtClean="0"/>
              <a:t>        </a:t>
            </a:r>
          </a:p>
          <a:p>
            <a:r>
              <a:rPr lang="en-US" altLang="zh-TW" sz="1400" dirty="0" smtClean="0"/>
              <a:t>        for s in </a:t>
            </a:r>
            <a:r>
              <a:rPr lang="en-US" altLang="zh-TW" sz="1400" dirty="0" err="1" smtClean="0"/>
              <a:t>self.sets</a:t>
            </a:r>
            <a:r>
              <a:rPr lang="en-US" altLang="zh-TW" sz="1400" dirty="0" smtClean="0"/>
              <a:t>:</a:t>
            </a:r>
          </a:p>
          <a:p>
            <a:r>
              <a:rPr lang="en-US" altLang="zh-TW" sz="1400" dirty="0" smtClean="0"/>
              <a:t>            for c in </a:t>
            </a:r>
            <a:r>
              <a:rPr lang="en-US" altLang="zh-TW" sz="1400" dirty="0" err="1" smtClean="0"/>
              <a:t>self.classes</a:t>
            </a:r>
            <a:r>
              <a:rPr lang="en-US" altLang="zh-TW" sz="1400" dirty="0" smtClean="0"/>
              <a:t>:</a:t>
            </a:r>
          </a:p>
          <a:p>
            <a:r>
              <a:rPr lang="en-US" altLang="zh-TW" sz="1400" dirty="0" smtClean="0"/>
              <a:t>                </a:t>
            </a:r>
            <a:r>
              <a:rPr lang="en-US" altLang="zh-TW" sz="1400" dirty="0" err="1" smtClean="0"/>
              <a:t>source_directory</a:t>
            </a:r>
            <a:r>
              <a:rPr lang="en-US" altLang="zh-TW" sz="1400" dirty="0" smtClean="0"/>
              <a:t> = '{}/{}/{}'.format(</a:t>
            </a:r>
            <a:r>
              <a:rPr lang="en-US" altLang="zh-TW" sz="1400" dirty="0" err="1" smtClean="0"/>
              <a:t>data_path</a:t>
            </a:r>
            <a:r>
              <a:rPr lang="en-US" altLang="zh-TW" sz="1400" dirty="0" smtClean="0"/>
              <a:t>, s, c)</a:t>
            </a:r>
          </a:p>
          <a:p>
            <a:r>
              <a:rPr lang="en-US" altLang="zh-TW" sz="1400" dirty="0" smtClean="0"/>
              <a:t>                filenames = </a:t>
            </a:r>
            <a:r>
              <a:rPr lang="en-US" altLang="zh-TW" sz="1400" dirty="0" err="1" smtClean="0"/>
              <a:t>glob.glob</a:t>
            </a:r>
            <a:r>
              <a:rPr lang="en-US" altLang="zh-TW" sz="1400" dirty="0" smtClean="0"/>
              <a:t>('{}/*.</a:t>
            </a:r>
            <a:r>
              <a:rPr lang="en-US" altLang="zh-TW" sz="1400" dirty="0" err="1" smtClean="0"/>
              <a:t>png</a:t>
            </a:r>
            <a:r>
              <a:rPr lang="en-US" altLang="zh-TW" sz="1400" dirty="0" smtClean="0"/>
              <a:t>'.format(</a:t>
            </a:r>
            <a:r>
              <a:rPr lang="en-US" altLang="zh-TW" sz="1400" dirty="0" err="1" smtClean="0"/>
              <a:t>source_directory</a:t>
            </a:r>
            <a:r>
              <a:rPr lang="en-US" altLang="zh-TW" sz="1400" dirty="0" smtClean="0"/>
              <a:t>))</a:t>
            </a:r>
          </a:p>
          <a:p>
            <a:r>
              <a:rPr lang="en-US" altLang="zh-TW" sz="1400" dirty="0" smtClean="0"/>
              <a:t>                </a:t>
            </a:r>
            <a:r>
              <a:rPr lang="en-US" altLang="zh-TW" sz="1400" dirty="0" err="1" smtClean="0"/>
              <a:t>i</a:t>
            </a:r>
            <a:r>
              <a:rPr lang="en-US" altLang="zh-TW" sz="1400" dirty="0" smtClean="0"/>
              <a:t> = 0</a:t>
            </a:r>
          </a:p>
          <a:p>
            <a:r>
              <a:rPr lang="en-US" altLang="zh-TW" sz="1400" dirty="0" smtClean="0"/>
              <a:t>                for </a:t>
            </a:r>
            <a:r>
              <a:rPr lang="en-US" altLang="zh-TW" sz="1400" dirty="0" err="1" smtClean="0"/>
              <a:t>fn</a:t>
            </a:r>
            <a:r>
              <a:rPr lang="en-US" altLang="zh-TW" sz="1400" dirty="0" smtClean="0"/>
              <a:t> in filenames:</a:t>
            </a:r>
          </a:p>
          <a:p>
            <a:r>
              <a:rPr lang="en-US" altLang="zh-TW" sz="1400" dirty="0" smtClean="0"/>
              <a:t>                    </a:t>
            </a:r>
            <a:r>
              <a:rPr lang="en-US" altLang="zh-TW" sz="1400" dirty="0" err="1" smtClean="0"/>
              <a:t>img</a:t>
            </a:r>
            <a:r>
              <a:rPr lang="en-US" altLang="zh-TW" sz="1400" dirty="0" smtClean="0"/>
              <a:t> = </a:t>
            </a:r>
            <a:r>
              <a:rPr lang="en-US" altLang="zh-TW" sz="1400" dirty="0" err="1" smtClean="0"/>
              <a:t>Image.open</a:t>
            </a:r>
            <a:r>
              <a:rPr lang="en-US" altLang="zh-TW" sz="1400" dirty="0" smtClean="0"/>
              <a:t>(</a:t>
            </a:r>
            <a:r>
              <a:rPr lang="en-US" altLang="zh-TW" sz="1400" dirty="0" err="1" smtClean="0"/>
              <a:t>fn</a:t>
            </a:r>
            <a:r>
              <a:rPr lang="en-US" altLang="zh-TW" sz="1400" dirty="0" smtClean="0"/>
              <a:t>).convert('RGB')</a:t>
            </a:r>
          </a:p>
          <a:p>
            <a:r>
              <a:rPr lang="en-US" altLang="zh-TW" sz="1400" dirty="0" smtClean="0"/>
              <a:t>                    </a:t>
            </a:r>
            <a:r>
              <a:rPr lang="en-US" altLang="zh-TW" sz="1400" dirty="0" err="1" smtClean="0"/>
              <a:t>img</a:t>
            </a:r>
            <a:r>
              <a:rPr lang="en-US" altLang="zh-TW" sz="1400" dirty="0" smtClean="0"/>
              <a:t> = </a:t>
            </a:r>
            <a:r>
              <a:rPr lang="en-US" altLang="zh-TW" sz="1400" dirty="0" err="1" smtClean="0"/>
              <a:t>np.array</a:t>
            </a:r>
            <a:r>
              <a:rPr lang="en-US" altLang="zh-TW" sz="1400" dirty="0" smtClean="0"/>
              <a:t>(</a:t>
            </a:r>
            <a:r>
              <a:rPr lang="en-US" altLang="zh-TW" sz="1400" dirty="0" err="1" smtClean="0"/>
              <a:t>img</a:t>
            </a:r>
            <a:r>
              <a:rPr lang="en-US" altLang="zh-TW" sz="1400" dirty="0" smtClean="0"/>
              <a:t>)</a:t>
            </a:r>
          </a:p>
          <a:p>
            <a:r>
              <a:rPr lang="en-US" altLang="zh-TW" sz="1400" dirty="0" smtClean="0"/>
              <a:t>                    if s == 'train' or s == 'valid':</a:t>
            </a:r>
          </a:p>
          <a:p>
            <a:r>
              <a:rPr lang="en-US" altLang="zh-TW" sz="1400" dirty="0" smtClean="0"/>
              <a:t>                        </a:t>
            </a:r>
            <a:r>
              <a:rPr lang="en-US" altLang="zh-TW" sz="1400" dirty="0" err="1" smtClean="0"/>
              <a:t>data_train.append</a:t>
            </a:r>
            <a:r>
              <a:rPr lang="en-US" altLang="zh-TW" sz="1400" dirty="0" smtClean="0"/>
              <a:t>(</a:t>
            </a:r>
            <a:r>
              <a:rPr lang="en-US" altLang="zh-TW" sz="1400" dirty="0" err="1" smtClean="0"/>
              <a:t>img</a:t>
            </a:r>
            <a:r>
              <a:rPr lang="en-US" altLang="zh-TW" sz="1400" dirty="0" smtClean="0"/>
              <a:t>)</a:t>
            </a:r>
          </a:p>
          <a:p>
            <a:r>
              <a:rPr lang="en-US" altLang="zh-TW" sz="1400" dirty="0" smtClean="0"/>
              <a:t>                        </a:t>
            </a:r>
            <a:r>
              <a:rPr lang="en-US" altLang="zh-TW" sz="1400" dirty="0" err="1" smtClean="0"/>
              <a:t>label_train.append</a:t>
            </a:r>
            <a:r>
              <a:rPr lang="en-US" altLang="zh-TW" sz="1400" dirty="0" smtClean="0"/>
              <a:t>(</a:t>
            </a:r>
            <a:r>
              <a:rPr lang="en-US" altLang="zh-TW" sz="1400" dirty="0" err="1" smtClean="0"/>
              <a:t>self.classes.index</a:t>
            </a:r>
            <a:r>
              <a:rPr lang="en-US" altLang="zh-TW" sz="1400" dirty="0" smtClean="0"/>
              <a:t>(c))</a:t>
            </a:r>
          </a:p>
          <a:p>
            <a:endParaRPr lang="en-US" altLang="zh-TW" sz="1400" dirty="0" smtClean="0"/>
          </a:p>
          <a:p>
            <a:r>
              <a:rPr lang="en-US" altLang="zh-TW" sz="1400" dirty="0" smtClean="0"/>
              <a:t>                    </a:t>
            </a:r>
            <a:r>
              <a:rPr lang="en-US" altLang="zh-TW" sz="1400" dirty="0" err="1" smtClean="0"/>
              <a:t>elif</a:t>
            </a:r>
            <a:r>
              <a:rPr lang="en-US" altLang="zh-TW" sz="1400" dirty="0" smtClean="0"/>
              <a:t> s == 'test':</a:t>
            </a:r>
          </a:p>
          <a:p>
            <a:r>
              <a:rPr lang="en-US" altLang="zh-TW" sz="1400" dirty="0" smtClean="0"/>
              <a:t>                        </a:t>
            </a:r>
            <a:r>
              <a:rPr lang="en-US" altLang="zh-TW" sz="1400" dirty="0" err="1" smtClean="0"/>
              <a:t>data_test.append</a:t>
            </a:r>
            <a:r>
              <a:rPr lang="en-US" altLang="zh-TW" sz="1400" dirty="0" smtClean="0"/>
              <a:t>(</a:t>
            </a:r>
            <a:r>
              <a:rPr lang="en-US" altLang="zh-TW" sz="1400" dirty="0" err="1" smtClean="0"/>
              <a:t>img</a:t>
            </a:r>
            <a:r>
              <a:rPr lang="en-US" altLang="zh-TW" sz="1400" dirty="0" smtClean="0"/>
              <a:t>)</a:t>
            </a:r>
          </a:p>
          <a:p>
            <a:r>
              <a:rPr lang="en-US" altLang="zh-TW" sz="1400" dirty="0" smtClean="0"/>
              <a:t>                        </a:t>
            </a:r>
            <a:r>
              <a:rPr lang="en-US" altLang="zh-TW" sz="1400" dirty="0" err="1" smtClean="0"/>
              <a:t>label_test.append</a:t>
            </a:r>
            <a:r>
              <a:rPr lang="en-US" altLang="zh-TW" sz="1400" dirty="0" smtClean="0"/>
              <a:t>(</a:t>
            </a:r>
            <a:r>
              <a:rPr lang="en-US" altLang="zh-TW" sz="1400" dirty="0" err="1" smtClean="0"/>
              <a:t>self.classes.index</a:t>
            </a:r>
            <a:r>
              <a:rPr lang="en-US" altLang="zh-TW" sz="1400" dirty="0" smtClean="0"/>
              <a:t>(c))</a:t>
            </a:r>
          </a:p>
          <a:p>
            <a:r>
              <a:rPr lang="en-US" altLang="zh-TW" sz="1400" dirty="0" smtClean="0"/>
              <a:t>                        </a:t>
            </a:r>
          </a:p>
          <a:p>
            <a:r>
              <a:rPr lang="en-US" altLang="zh-TW" sz="1400" dirty="0"/>
              <a:t> </a:t>
            </a:r>
            <a:r>
              <a:rPr lang="en-US" altLang="zh-TW" sz="1400" dirty="0" smtClean="0"/>
              <a:t>       </a:t>
            </a:r>
            <a:r>
              <a:rPr lang="en-US" altLang="zh-TW" sz="1400" dirty="0" err="1" smtClean="0"/>
              <a:t>np.savez</a:t>
            </a:r>
            <a:r>
              <a:rPr lang="en-US" altLang="zh-TW" sz="1400" dirty="0" smtClean="0"/>
              <a:t>(</a:t>
            </a:r>
            <a:r>
              <a:rPr lang="en-US" altLang="zh-TW" sz="1400" dirty="0" err="1" smtClean="0"/>
              <a:t>self.root+self.train_npz</a:t>
            </a:r>
            <a:r>
              <a:rPr lang="en-US" altLang="zh-TW" sz="1400" dirty="0" smtClean="0"/>
              <a:t>, data=</a:t>
            </a:r>
            <a:r>
              <a:rPr lang="en-US" altLang="zh-TW" sz="1400" dirty="0" err="1" smtClean="0"/>
              <a:t>data_train</a:t>
            </a:r>
            <a:r>
              <a:rPr lang="en-US" altLang="zh-TW" sz="1400" dirty="0" smtClean="0"/>
              <a:t>, label=</a:t>
            </a:r>
            <a:r>
              <a:rPr lang="en-US" altLang="zh-TW" sz="1400" dirty="0" err="1" smtClean="0"/>
              <a:t>label_train</a:t>
            </a:r>
            <a:r>
              <a:rPr lang="en-US" altLang="zh-TW" sz="1400" dirty="0" smtClean="0"/>
              <a:t>)</a:t>
            </a:r>
          </a:p>
          <a:p>
            <a:r>
              <a:rPr lang="en-US" altLang="zh-TW" sz="1400" dirty="0" smtClean="0"/>
              <a:t>        </a:t>
            </a:r>
            <a:r>
              <a:rPr lang="en-US" altLang="zh-TW" sz="1400" dirty="0" err="1" smtClean="0"/>
              <a:t>np.savez</a:t>
            </a:r>
            <a:r>
              <a:rPr lang="en-US" altLang="zh-TW" sz="1400" dirty="0" smtClean="0"/>
              <a:t>(</a:t>
            </a:r>
            <a:r>
              <a:rPr lang="en-US" altLang="zh-TW" sz="1400" dirty="0" err="1" smtClean="0"/>
              <a:t>self.root+self.test_npz</a:t>
            </a:r>
            <a:r>
              <a:rPr lang="en-US" altLang="zh-TW" sz="1400" dirty="0" smtClean="0"/>
              <a:t>, data=</a:t>
            </a:r>
            <a:r>
              <a:rPr lang="en-US" altLang="zh-TW" sz="1400" dirty="0" err="1" smtClean="0"/>
              <a:t>data_test</a:t>
            </a:r>
            <a:r>
              <a:rPr lang="en-US" altLang="zh-TW" sz="1400" dirty="0" smtClean="0"/>
              <a:t>, label=</a:t>
            </a:r>
            <a:r>
              <a:rPr lang="en-US" altLang="zh-TW" sz="1400" dirty="0" err="1" smtClean="0"/>
              <a:t>label_test</a:t>
            </a:r>
            <a:r>
              <a:rPr lang="en-US" altLang="zh-TW" sz="1400" dirty="0" smtClean="0"/>
              <a:t>)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7801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Dataloader</a:t>
            </a:r>
            <a:r>
              <a:rPr lang="en-US" altLang="zh-TW" dirty="0"/>
              <a:t> (</a:t>
            </a:r>
            <a:r>
              <a:rPr lang="en-US" altLang="zh-TW" dirty="0" smtClean="0"/>
              <a:t>IV) – class CINIC10_NPZ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2169" y="1485900"/>
            <a:ext cx="11265031" cy="4152901"/>
          </a:xfrm>
          <a:solidFill>
            <a:schemeClr val="accent1">
              <a:alpha val="20000"/>
            </a:schemeClr>
          </a:solidFill>
        </p:spPr>
        <p:txBody>
          <a:bodyPr numCol="2">
            <a:noAutofit/>
          </a:bodyPr>
          <a:lstStyle/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class CINIC10_NPZ(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data.Dataset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):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def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__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init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__(self, root='./data/', train=True,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         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        transform=None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,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target_transform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=None,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autogen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=True):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self.root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= root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self.transform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= transform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self.target_transform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=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target_transform</a:t>
            </a: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self.train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= train  # training set or test set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self.autogen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= </a:t>
            </a:r>
            <a:r>
              <a:rPr lang="en-US" altLang="zh-TW" sz="1400" dirty="0" err="1" smtClean="0">
                <a:solidFill>
                  <a:prstClr val="black"/>
                </a:solidFill>
                <a:latin typeface="Cambria"/>
                <a:cs typeface="+mn-cs"/>
              </a:rPr>
              <a:t>autogen</a:t>
            </a:r>
            <a:endParaRPr lang="en-US" altLang="zh-TW" sz="1400" dirty="0" smtClean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 smtClean="0">
                <a:solidFill>
                  <a:prstClr val="black"/>
                </a:solidFill>
                <a:latin typeface="Cambria"/>
                <a:cs typeface="+mn-cs"/>
              </a:rPr>
              <a:t>self.downloaded_list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= </a:t>
            </a:r>
            <a:r>
              <a:rPr lang="en-US" altLang="zh-TW" sz="1400" dirty="0" err="1" smtClean="0">
                <a:solidFill>
                  <a:prstClr val="black"/>
                </a:solidFill>
                <a:latin typeface="Cambria"/>
                <a:cs typeface="+mn-cs"/>
              </a:rPr>
              <a:t>self.train_npz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if </a:t>
            </a:r>
            <a:r>
              <a:rPr lang="en-US" altLang="zh-TW" sz="1400" dirty="0" err="1" smtClean="0">
                <a:solidFill>
                  <a:prstClr val="black"/>
                </a:solidFill>
                <a:latin typeface="Cambria"/>
              </a:rPr>
              <a:t>self.train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</a:rPr>
              <a:t> else </a:t>
            </a:r>
            <a:r>
              <a:rPr lang="en-US" altLang="zh-TW" sz="1400" dirty="0" err="1" smtClean="0">
                <a:solidFill>
                  <a:prstClr val="black"/>
                </a:solidFill>
                <a:latin typeface="Cambria"/>
              </a:rPr>
              <a:t>self.test_npz</a:t>
            </a:r>
            <a:endParaRPr lang="en-US" altLang="zh-TW" sz="1400" dirty="0" smtClean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self.data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= []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self.targets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= 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[]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 smtClean="0">
                <a:solidFill>
                  <a:prstClr val="black"/>
                </a:solidFill>
                <a:latin typeface="Cambria"/>
                <a:cs typeface="+mn-cs"/>
              </a:rPr>
              <a:t>file_name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= </a:t>
            </a:r>
            <a:r>
              <a:rPr lang="en-US" altLang="zh-TW" sz="1400" dirty="0" err="1" smtClean="0">
                <a:solidFill>
                  <a:prstClr val="black"/>
                </a:solidFill>
                <a:latin typeface="Cambria"/>
                <a:cs typeface="+mn-cs"/>
              </a:rPr>
              <a:t>self.root+self.downloaded_list</a:t>
            </a:r>
            <a:endParaRPr lang="en-US" altLang="zh-TW" sz="1400" dirty="0" smtClean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zh-TW" altLang="en-US" sz="1400" dirty="0" smtClean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entry 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=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np.load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(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file_name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)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 smtClean="0">
                <a:solidFill>
                  <a:prstClr val="black"/>
                </a:solidFill>
                <a:latin typeface="Cambria"/>
                <a:cs typeface="+mn-cs"/>
              </a:rPr>
              <a:t>self.data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 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= entry['data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']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endParaRPr lang="en-US" altLang="zh-TW" sz="1400" dirty="0" smtClean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endParaRPr lang="en-US" altLang="zh-TW" sz="1400" dirty="0" smtClean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endParaRPr lang="en-US" altLang="zh-TW" sz="1400" dirty="0" smtClean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zh-TW" altLang="en-US" sz="1400" dirty="0" smtClean="0">
                <a:solidFill>
                  <a:prstClr val="black"/>
                </a:solidFill>
                <a:latin typeface="Cambria"/>
                <a:cs typeface="+mn-cs"/>
              </a:rPr>
              <a:t>    </a:t>
            </a:r>
            <a:r>
              <a:rPr lang="en-US" altLang="zh-TW" sz="1400" dirty="0" err="1" smtClean="0">
                <a:solidFill>
                  <a:prstClr val="black"/>
                </a:solidFill>
                <a:latin typeface="Cambria"/>
                <a:cs typeface="+mn-cs"/>
              </a:rPr>
              <a:t>def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 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__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getitem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__(self, index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):</a:t>
            </a: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img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, target =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self.data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[index],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self.targets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[index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]</a:t>
            </a: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img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=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Image.fromarray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(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img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)</a:t>
            </a: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if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self.transform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is not None: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img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=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self.transform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(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img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)</a:t>
            </a: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if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self.target_transform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is not None: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    target =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self.target_transform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(target</a:t>
            </a:r>
            <a:r>
              <a:rPr lang="en-US" altLang="zh-TW" sz="1400" dirty="0" smtClean="0">
                <a:solidFill>
                  <a:prstClr val="black"/>
                </a:solidFill>
                <a:latin typeface="Cambria"/>
                <a:cs typeface="+mn-cs"/>
              </a:rPr>
              <a:t>)</a:t>
            </a: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return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img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, target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endParaRPr lang="en-US" altLang="zh-TW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def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__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len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__(self):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</a:pP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        return 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len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(</a:t>
            </a:r>
            <a:r>
              <a:rPr lang="en-US" altLang="zh-TW" sz="1400" dirty="0" err="1">
                <a:solidFill>
                  <a:prstClr val="black"/>
                </a:solidFill>
                <a:latin typeface="Cambria"/>
                <a:cs typeface="+mn-cs"/>
              </a:rPr>
              <a:t>self.data</a:t>
            </a:r>
            <a:r>
              <a:rPr lang="en-US" altLang="zh-TW" sz="1400" dirty="0">
                <a:solidFill>
                  <a:prstClr val="black"/>
                </a:solidFill>
                <a:latin typeface="Cambria"/>
                <a:cs typeface="+mn-cs"/>
              </a:rPr>
              <a:t>)</a:t>
            </a:r>
            <a:endParaRPr lang="zh-TW" altLang="en-US" sz="1400" dirty="0">
              <a:solidFill>
                <a:prstClr val="black"/>
              </a:solidFill>
              <a:latin typeface="Cambria"/>
              <a:cs typeface="+mn-cs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386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返校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4351771_TF02895269.potx" id="{E520B431-7946-410B-823A-4C608060E591}" vid="{BBCC4DC1-3964-466B-9C8B-212AB5EB7615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TF02895269</Template>
  <TotalTime>1342</TotalTime>
  <Words>2471</Words>
  <Application>Microsoft Office PowerPoint</Application>
  <PresentationFormat>寬螢幕</PresentationFormat>
  <Paragraphs>535</Paragraphs>
  <Slides>43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43</vt:i4>
      </vt:variant>
    </vt:vector>
  </HeadingPairs>
  <TitlesOfParts>
    <vt:vector size="54" baseType="lpstr">
      <vt:lpstr>幼圆</vt:lpstr>
      <vt:lpstr>細明體</vt:lpstr>
      <vt:lpstr>微軟正黑體</vt:lpstr>
      <vt:lpstr>新細明體</vt:lpstr>
      <vt:lpstr>標楷體</vt:lpstr>
      <vt:lpstr>Arial</vt:lpstr>
      <vt:lpstr>Calibri</vt:lpstr>
      <vt:lpstr>Cambria</vt:lpstr>
      <vt:lpstr>Cambria Math</vt:lpstr>
      <vt:lpstr>Wingdings</vt:lpstr>
      <vt:lpstr>返校 16x9</vt:lpstr>
      <vt:lpstr>Final Project</vt:lpstr>
      <vt:lpstr>Image Classification on CINIC-10</vt:lpstr>
      <vt:lpstr>What is CINIC-10</vt:lpstr>
      <vt:lpstr>Examples</vt:lpstr>
      <vt:lpstr> Benchmarks</vt:lpstr>
      <vt:lpstr>Dataloader (I)</vt:lpstr>
      <vt:lpstr>Dataloader (II) - Statistics Problem</vt:lpstr>
      <vt:lpstr>Dataloader (III) - Consuming time problem in data loading</vt:lpstr>
      <vt:lpstr>Dataloader (IV) – class CINIC10_NPZ</vt:lpstr>
      <vt:lpstr>Experiment flow</vt:lpstr>
      <vt:lpstr>Baseline model</vt:lpstr>
      <vt:lpstr>Prunned model</vt:lpstr>
      <vt:lpstr>Thinned model</vt:lpstr>
      <vt:lpstr>Put it together</vt:lpstr>
      <vt:lpstr>Final Stage</vt:lpstr>
      <vt:lpstr>Observation</vt:lpstr>
      <vt:lpstr>Resnet-18-訓練驗證-warm up操作</vt:lpstr>
      <vt:lpstr>Experimental Results</vt:lpstr>
      <vt:lpstr>Super Resolution</vt:lpstr>
      <vt:lpstr>Environment preparation</vt:lpstr>
      <vt:lpstr>Usage</vt:lpstr>
      <vt:lpstr>Results – In my personal environment</vt:lpstr>
      <vt:lpstr>Results – In NCHC.ai environment</vt:lpstr>
      <vt:lpstr>Method</vt:lpstr>
      <vt:lpstr>Step 1 – Get full model</vt:lpstr>
      <vt:lpstr>Step 2 - Dynamically Convert to nGraph model according to input image size</vt:lpstr>
      <vt:lpstr>Crash again and again for CPU inference on NCHC.ai environment</vt:lpstr>
      <vt:lpstr>Check Memory Limit and Usage in a container</vt:lpstr>
      <vt:lpstr>More testing result EDSR_baseline_x2 (resblocks=16/feats=64)</vt:lpstr>
      <vt:lpstr>More testing result EDSR_baseline_x3 (resblocks=16/feats=64)</vt:lpstr>
      <vt:lpstr>Memory Usage Fail situation: perform CPU inference after 5 valid dataset</vt:lpstr>
      <vt:lpstr>Memory Usage: Pass:  perform CPU inference after 5 valid dataseton 100 dummy input dataset for SR from 512x521 to 1024x1024</vt:lpstr>
      <vt:lpstr>Memory Usage: Fail: Perform original EDSR CPU inference after 2 valid dataset</vt:lpstr>
      <vt:lpstr>Super Resolution Result – scale x2</vt:lpstr>
      <vt:lpstr>Super Resolution Result – scale x3</vt:lpstr>
      <vt:lpstr>Super Resolution Result – scale x4</vt:lpstr>
      <vt:lpstr>Clothes Detection on CLOTHES</vt:lpstr>
      <vt:lpstr>What is CLOTHES</vt:lpstr>
      <vt:lpstr>Model Configurations</vt:lpstr>
      <vt:lpstr>Inference</vt:lpstr>
      <vt:lpstr>Score Definition and Results</vt:lpstr>
      <vt:lpstr>Experiment Results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 on CINIC-10</dc:title>
  <dc:creator>chitien sun</dc:creator>
  <cp:lastModifiedBy>chitien sun</cp:lastModifiedBy>
  <cp:revision>67</cp:revision>
  <dcterms:created xsi:type="dcterms:W3CDTF">2018-11-30T05:42:49Z</dcterms:created>
  <dcterms:modified xsi:type="dcterms:W3CDTF">2019-01-08T00:06:35Z</dcterms:modified>
</cp:coreProperties>
</file>

<file path=docProps/thumbnail.jpeg>
</file>